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5" r:id="rId2"/>
  </p:sldMasterIdLst>
  <p:notesMasterIdLst>
    <p:notesMasterId r:id="rId69"/>
  </p:notesMasterIdLst>
  <p:handoutMasterIdLst>
    <p:handoutMasterId r:id="rId70"/>
  </p:handoutMasterIdLst>
  <p:sldIdLst>
    <p:sldId id="1314" r:id="rId3"/>
    <p:sldId id="1324" r:id="rId4"/>
    <p:sldId id="1346" r:id="rId5"/>
    <p:sldId id="1457" r:id="rId6"/>
    <p:sldId id="1402" r:id="rId7"/>
    <p:sldId id="1458" r:id="rId8"/>
    <p:sldId id="1459" r:id="rId9"/>
    <p:sldId id="1460" r:id="rId10"/>
    <p:sldId id="1461" r:id="rId11"/>
    <p:sldId id="1462" r:id="rId12"/>
    <p:sldId id="1463" r:id="rId13"/>
    <p:sldId id="1464" r:id="rId14"/>
    <p:sldId id="1465" r:id="rId15"/>
    <p:sldId id="1466" r:id="rId16"/>
    <p:sldId id="1467" r:id="rId17"/>
    <p:sldId id="1468" r:id="rId18"/>
    <p:sldId id="1469" r:id="rId19"/>
    <p:sldId id="1470" r:id="rId20"/>
    <p:sldId id="1471" r:id="rId21"/>
    <p:sldId id="1472" r:id="rId22"/>
    <p:sldId id="1473" r:id="rId23"/>
    <p:sldId id="453" r:id="rId24"/>
    <p:sldId id="1474" r:id="rId25"/>
    <p:sldId id="1475" r:id="rId26"/>
    <p:sldId id="1476" r:id="rId27"/>
    <p:sldId id="1477" r:id="rId28"/>
    <p:sldId id="1478" r:id="rId29"/>
    <p:sldId id="1479" r:id="rId30"/>
    <p:sldId id="1480" r:id="rId31"/>
    <p:sldId id="1481" r:id="rId32"/>
    <p:sldId id="1482" r:id="rId33"/>
    <p:sldId id="1483" r:id="rId34"/>
    <p:sldId id="1484" r:id="rId35"/>
    <p:sldId id="1485" r:id="rId36"/>
    <p:sldId id="1486" r:id="rId37"/>
    <p:sldId id="1487" r:id="rId38"/>
    <p:sldId id="1488" r:id="rId39"/>
    <p:sldId id="1489" r:id="rId40"/>
    <p:sldId id="1490" r:id="rId41"/>
    <p:sldId id="1491" r:id="rId42"/>
    <p:sldId id="1492" r:id="rId43"/>
    <p:sldId id="1493" r:id="rId44"/>
    <p:sldId id="1494" r:id="rId45"/>
    <p:sldId id="1512" r:id="rId46"/>
    <p:sldId id="394" r:id="rId47"/>
    <p:sldId id="393" r:id="rId48"/>
    <p:sldId id="396" r:id="rId49"/>
    <p:sldId id="381" r:id="rId50"/>
    <p:sldId id="1495" r:id="rId51"/>
    <p:sldId id="1496" r:id="rId52"/>
    <p:sldId id="1497" r:id="rId53"/>
    <p:sldId id="1498" r:id="rId54"/>
    <p:sldId id="1499" r:id="rId55"/>
    <p:sldId id="1500" r:id="rId56"/>
    <p:sldId id="1501" r:id="rId57"/>
    <p:sldId id="1502" r:id="rId58"/>
    <p:sldId id="1503" r:id="rId59"/>
    <p:sldId id="1504" r:id="rId60"/>
    <p:sldId id="1505" r:id="rId61"/>
    <p:sldId id="1506" r:id="rId62"/>
    <p:sldId id="1507" r:id="rId63"/>
    <p:sldId id="1508" r:id="rId64"/>
    <p:sldId id="1509" r:id="rId65"/>
    <p:sldId id="1510" r:id="rId66"/>
    <p:sldId id="1511" r:id="rId67"/>
    <p:sldId id="1356" r:id="rId68"/>
  </p:sldIdLst>
  <p:sldSz cx="9144000" cy="6858000" type="screen4x3"/>
  <p:notesSz cx="7010400" cy="9236075"/>
  <p:defaultTextStyle>
    <a:defPPr>
      <a:defRPr lang="en-US"/>
    </a:defPPr>
    <a:lvl1pPr algn="r" rtl="0" fontAlgn="base">
      <a:spcBef>
        <a:spcPct val="0"/>
      </a:spcBef>
      <a:spcAft>
        <a:spcPct val="0"/>
      </a:spcAft>
      <a:defRPr sz="4000" b="1" kern="1200">
        <a:solidFill>
          <a:schemeClr val="tx1"/>
        </a:solidFill>
        <a:latin typeface="Arial" charset="0"/>
        <a:ea typeface="+mn-ea"/>
        <a:cs typeface="+mn-cs"/>
      </a:defRPr>
    </a:lvl1pPr>
    <a:lvl2pPr marL="457200" algn="r" rtl="0" fontAlgn="base">
      <a:spcBef>
        <a:spcPct val="0"/>
      </a:spcBef>
      <a:spcAft>
        <a:spcPct val="0"/>
      </a:spcAft>
      <a:defRPr sz="4000" b="1" kern="1200">
        <a:solidFill>
          <a:schemeClr val="tx1"/>
        </a:solidFill>
        <a:latin typeface="Arial" charset="0"/>
        <a:ea typeface="+mn-ea"/>
        <a:cs typeface="+mn-cs"/>
      </a:defRPr>
    </a:lvl2pPr>
    <a:lvl3pPr marL="914400" algn="r" rtl="0" fontAlgn="base">
      <a:spcBef>
        <a:spcPct val="0"/>
      </a:spcBef>
      <a:spcAft>
        <a:spcPct val="0"/>
      </a:spcAft>
      <a:defRPr sz="4000" b="1" kern="1200">
        <a:solidFill>
          <a:schemeClr val="tx1"/>
        </a:solidFill>
        <a:latin typeface="Arial" charset="0"/>
        <a:ea typeface="+mn-ea"/>
        <a:cs typeface="+mn-cs"/>
      </a:defRPr>
    </a:lvl3pPr>
    <a:lvl4pPr marL="1371600" algn="r" rtl="0" fontAlgn="base">
      <a:spcBef>
        <a:spcPct val="0"/>
      </a:spcBef>
      <a:spcAft>
        <a:spcPct val="0"/>
      </a:spcAft>
      <a:defRPr sz="4000" b="1" kern="1200">
        <a:solidFill>
          <a:schemeClr val="tx1"/>
        </a:solidFill>
        <a:latin typeface="Arial" charset="0"/>
        <a:ea typeface="+mn-ea"/>
        <a:cs typeface="+mn-cs"/>
      </a:defRPr>
    </a:lvl4pPr>
    <a:lvl5pPr marL="1828800" algn="r" rtl="0" fontAlgn="base">
      <a:spcBef>
        <a:spcPct val="0"/>
      </a:spcBef>
      <a:spcAft>
        <a:spcPct val="0"/>
      </a:spcAft>
      <a:defRPr sz="4000" b="1" kern="1200">
        <a:solidFill>
          <a:schemeClr val="tx1"/>
        </a:solidFill>
        <a:latin typeface="Arial" charset="0"/>
        <a:ea typeface="+mn-ea"/>
        <a:cs typeface="+mn-cs"/>
      </a:defRPr>
    </a:lvl5pPr>
    <a:lvl6pPr marL="2286000" algn="l" defTabSz="914400" rtl="0" eaLnBrk="1" latinLnBrk="0" hangingPunct="1">
      <a:defRPr sz="4000" b="1" kern="1200">
        <a:solidFill>
          <a:schemeClr val="tx1"/>
        </a:solidFill>
        <a:latin typeface="Arial" charset="0"/>
        <a:ea typeface="+mn-ea"/>
        <a:cs typeface="+mn-cs"/>
      </a:defRPr>
    </a:lvl6pPr>
    <a:lvl7pPr marL="2743200" algn="l" defTabSz="914400" rtl="0" eaLnBrk="1" latinLnBrk="0" hangingPunct="1">
      <a:defRPr sz="4000" b="1" kern="1200">
        <a:solidFill>
          <a:schemeClr val="tx1"/>
        </a:solidFill>
        <a:latin typeface="Arial" charset="0"/>
        <a:ea typeface="+mn-ea"/>
        <a:cs typeface="+mn-cs"/>
      </a:defRPr>
    </a:lvl7pPr>
    <a:lvl8pPr marL="3200400" algn="l" defTabSz="914400" rtl="0" eaLnBrk="1" latinLnBrk="0" hangingPunct="1">
      <a:defRPr sz="4000" b="1" kern="1200">
        <a:solidFill>
          <a:schemeClr val="tx1"/>
        </a:solidFill>
        <a:latin typeface="Arial" charset="0"/>
        <a:ea typeface="+mn-ea"/>
        <a:cs typeface="+mn-cs"/>
      </a:defRPr>
    </a:lvl8pPr>
    <a:lvl9pPr marL="3657600" algn="l" defTabSz="914400" rtl="0" eaLnBrk="1" latinLnBrk="0" hangingPunct="1">
      <a:defRPr sz="4000" b="1"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8C7CF0B3-D5F9-2949-AEC1-83D06687FB59}">
          <p14:sldIdLst>
            <p14:sldId id="1314"/>
            <p14:sldId id="1324"/>
            <p14:sldId id="1346"/>
            <p14:sldId id="1457"/>
            <p14:sldId id="1402"/>
            <p14:sldId id="1458"/>
            <p14:sldId id="1459"/>
            <p14:sldId id="1460"/>
            <p14:sldId id="1461"/>
            <p14:sldId id="1462"/>
            <p14:sldId id="1463"/>
            <p14:sldId id="1464"/>
            <p14:sldId id="1465"/>
            <p14:sldId id="1466"/>
            <p14:sldId id="1467"/>
            <p14:sldId id="1468"/>
            <p14:sldId id="1469"/>
            <p14:sldId id="1470"/>
            <p14:sldId id="1471"/>
            <p14:sldId id="1472"/>
            <p14:sldId id="1473"/>
            <p14:sldId id="45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494"/>
            <p14:sldId id="1512"/>
            <p14:sldId id="394"/>
            <p14:sldId id="393"/>
            <p14:sldId id="396"/>
            <p14:sldId id="381"/>
            <p14:sldId id="1495"/>
            <p14:sldId id="1496"/>
            <p14:sldId id="1497"/>
            <p14:sldId id="1498"/>
            <p14:sldId id="1499"/>
            <p14:sldId id="1500"/>
            <p14:sldId id="1501"/>
            <p14:sldId id="1502"/>
            <p14:sldId id="1503"/>
            <p14:sldId id="1504"/>
            <p14:sldId id="1505"/>
            <p14:sldId id="1506"/>
            <p14:sldId id="1507"/>
            <p14:sldId id="1508"/>
            <p14:sldId id="1509"/>
            <p14:sldId id="1510"/>
            <p14:sldId id="1511"/>
            <p14:sldId id="135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66FF33"/>
    <a:srgbClr val="E2E200"/>
    <a:srgbClr val="B7CFCE"/>
    <a:srgbClr val="000066"/>
    <a:srgbClr val="080808"/>
    <a:srgbClr val="B48900"/>
    <a:srgbClr val="008000"/>
    <a:srgbClr val="FF9999"/>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95" autoAdjust="0"/>
    <p:restoredTop sz="96374" autoAdjust="0"/>
  </p:normalViewPr>
  <p:slideViewPr>
    <p:cSldViewPr>
      <p:cViewPr varScale="1">
        <p:scale>
          <a:sx n="68" d="100"/>
          <a:sy n="68" d="100"/>
        </p:scale>
        <p:origin x="1484" y="48"/>
      </p:cViewPr>
      <p:guideLst>
        <p:guide orient="horz" pos="2160"/>
        <p:guide pos="2880"/>
      </p:guideLst>
    </p:cSldViewPr>
  </p:slideViewPr>
  <p:outlineViewPr>
    <p:cViewPr>
      <p:scale>
        <a:sx n="33" d="100"/>
        <a:sy n="33" d="100"/>
      </p:scale>
      <p:origin x="0" y="1962"/>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68" d="100"/>
          <a:sy n="68" d="100"/>
        </p:scale>
        <p:origin x="-2232" y="-102"/>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7" name="Rectangle 3"/>
          <p:cNvSpPr>
            <a:spLocks noGrp="1" noChangeArrowheads="1"/>
          </p:cNvSpPr>
          <p:nvPr>
            <p:ph type="dt" sz="quarter" idx="1"/>
          </p:nvPr>
        </p:nvSpPr>
        <p:spPr bwMode="auto">
          <a:xfrm>
            <a:off x="3972257"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defTabSz="916045">
              <a:defRPr sz="1100" b="0">
                <a:latin typeface="Arial" pitchFamily="34" charset="0"/>
              </a:defRPr>
            </a:lvl1pPr>
          </a:lstStyle>
          <a:p>
            <a:pPr>
              <a:defRPr/>
            </a:pPr>
            <a:endParaRPr lang="en-US" dirty="0"/>
          </a:p>
        </p:txBody>
      </p:sp>
      <p:sp>
        <p:nvSpPr>
          <p:cNvPr id="216068" name="Rectangle 4"/>
          <p:cNvSpPr>
            <a:spLocks noGrp="1" noChangeArrowheads="1"/>
          </p:cNvSpPr>
          <p:nvPr>
            <p:ph type="ftr" sz="quarter" idx="2"/>
          </p:nvPr>
        </p:nvSpPr>
        <p:spPr bwMode="auto">
          <a:xfrm>
            <a:off x="2"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9" name="Rectangle 5"/>
          <p:cNvSpPr>
            <a:spLocks noGrp="1" noChangeArrowheads="1"/>
          </p:cNvSpPr>
          <p:nvPr>
            <p:ph type="sldNum" sz="quarter" idx="3"/>
          </p:nvPr>
        </p:nvSpPr>
        <p:spPr bwMode="auto">
          <a:xfrm>
            <a:off x="3972257"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defTabSz="916045">
              <a:defRPr sz="1100" b="0">
                <a:latin typeface="Arial" pitchFamily="34" charset="0"/>
              </a:defRPr>
            </a:lvl1pPr>
          </a:lstStyle>
          <a:p>
            <a:pPr>
              <a:defRPr/>
            </a:pPr>
            <a:fld id="{CD55FDD6-10A5-42B0-85AC-A78DCFFC7A78}" type="slidenum">
              <a:rPr lang="en-US"/>
              <a:pPr>
                <a:defRPr/>
              </a:pPr>
              <a:t>‹#›</a:t>
            </a:fld>
            <a:endParaRPr lang="en-US" dirty="0"/>
          </a:p>
        </p:txBody>
      </p:sp>
    </p:spTree>
    <p:extLst>
      <p:ext uri="{BB962C8B-B14F-4D97-AF65-F5344CB8AC3E}">
        <p14:creationId xmlns:p14="http://schemas.microsoft.com/office/powerpoint/2010/main" val="2546689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3" name="Rectangle 3"/>
          <p:cNvSpPr>
            <a:spLocks noGrp="1" noChangeArrowheads="1"/>
          </p:cNvSpPr>
          <p:nvPr>
            <p:ph type="dt" idx="1"/>
          </p:nvPr>
        </p:nvSpPr>
        <p:spPr bwMode="auto">
          <a:xfrm>
            <a:off x="3972257"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defTabSz="929806">
              <a:defRPr sz="1100" b="0">
                <a:latin typeface="Arial" pitchFamily="34" charset="0"/>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1195388" y="693738"/>
            <a:ext cx="4618037" cy="3462337"/>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701346" y="4387443"/>
            <a:ext cx="5607712" cy="4156845"/>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2"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7" name="Rectangle 7"/>
          <p:cNvSpPr>
            <a:spLocks noGrp="1" noChangeArrowheads="1"/>
          </p:cNvSpPr>
          <p:nvPr>
            <p:ph type="sldNum" sz="quarter" idx="5"/>
          </p:nvPr>
        </p:nvSpPr>
        <p:spPr bwMode="auto">
          <a:xfrm>
            <a:off x="3972257"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defTabSz="929806">
              <a:defRPr sz="1100" b="0">
                <a:latin typeface="Arial" pitchFamily="34" charset="0"/>
              </a:defRPr>
            </a:lvl1pPr>
          </a:lstStyle>
          <a:p>
            <a:pPr>
              <a:defRPr/>
            </a:pPr>
            <a:fld id="{E41B553B-741E-4F8F-94A4-0D19498BE0BE}" type="slidenum">
              <a:rPr lang="en-US"/>
              <a:pPr>
                <a:defRPr/>
              </a:pPr>
              <a:t>‹#›</a:t>
            </a:fld>
            <a:endParaRPr lang="en-US" dirty="0"/>
          </a:p>
        </p:txBody>
      </p:sp>
    </p:spTree>
    <p:extLst>
      <p:ext uri="{BB962C8B-B14F-4D97-AF65-F5344CB8AC3E}">
        <p14:creationId xmlns:p14="http://schemas.microsoft.com/office/powerpoint/2010/main" val="3609149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18075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890098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584005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716837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582739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002319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114479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654190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17614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99374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62782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29989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713014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067292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55999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385572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698535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552383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744898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91648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43413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820394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384358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868827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869968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8194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1626205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919847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4569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0112966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7940648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527870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463896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616319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04810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5562753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5009625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548646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2488924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6835456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2358555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5535474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6720437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327991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4859879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7465431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2896223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3407749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964352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7361167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865601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3929736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606756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139922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257424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51482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8318359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90815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730635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080560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716873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C57DCE0B-9022-497A-86A0-DA1D45C79DD5}"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1E3F1639-9477-447E-937E-06A6A3269A63}"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28600"/>
            <a:ext cx="2286000" cy="55610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228600"/>
            <a:ext cx="6705600" cy="55610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B45CFE9E-09FE-4081-8D3F-4D70ED3B61F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Chart Placeholder 2"/>
          <p:cNvSpPr>
            <a:spLocks noGrp="1"/>
          </p:cNvSpPr>
          <p:nvPr>
            <p:ph type="chart"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D8FAF3E3-D4A9-4CA3-8758-02F35684B9E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able Placeholder 2"/>
          <p:cNvSpPr>
            <a:spLocks noGrp="1"/>
          </p:cNvSpPr>
          <p:nvPr>
            <p:ph type="tbl"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95120C87-BD02-4CB1-A065-59FE4CB566D9}"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ext Placeholder 2"/>
          <p:cNvSpPr>
            <a:spLocks noGrp="1"/>
          </p:cNvSpPr>
          <p:nvPr>
            <p:ph type="body" sz="half" idx="1"/>
          </p:nvPr>
        </p:nvSpPr>
        <p:spPr>
          <a:xfrm>
            <a:off x="2286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BF0D31D-5DF3-419F-909D-39CC27B261C2}"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228600"/>
            <a:ext cx="9144000" cy="5561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6F024C2F-D527-4119-ADF3-9B4408EE0CF4}"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6/6/2023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6/6/2023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6/6/2023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6/6/2023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6B6EBFCA-8576-4D25-AB78-C2FBBDAB4C7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6/6/2023</a:t>
            </a:fld>
            <a:endParaRPr lang="en-US" dirty="0">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6/6/2023</a:t>
            </a:fld>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6/6/2023</a:t>
            </a:fld>
            <a:endParaRPr lang="en-US" dirty="0">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6/6/2023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6/6/2023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6/6/2023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6/6/2023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2" name="Picture 12" descr="RN Curve"/>
          <p:cNvPicPr>
            <a:picLocks noChangeAspect="1" noChangeArrowheads="1"/>
          </p:cNvPicPr>
          <p:nvPr userDrawn="1"/>
        </p:nvPicPr>
        <p:blipFill>
          <a:blip r:embed="rId2" cstate="print"/>
          <a:srcRect/>
          <a:stretch>
            <a:fillRect/>
          </a:stretch>
        </p:blipFill>
        <p:spPr bwMode="auto">
          <a:xfrm>
            <a:off x="7696200" y="0"/>
            <a:ext cx="1447800" cy="6859588"/>
          </a:xfrm>
          <a:prstGeom prst="rect">
            <a:avLst/>
          </a:prstGeom>
          <a:noFill/>
          <a:ln w="9525">
            <a:noFill/>
            <a:miter lim="800000"/>
            <a:headEnd/>
            <a:tailEnd/>
          </a:ln>
        </p:spPr>
      </p:pic>
    </p:spTree>
    <p:extLst>
      <p:ext uri="{BB962C8B-B14F-4D97-AF65-F5344CB8AC3E}">
        <p14:creationId xmlns:p14="http://schemas.microsoft.com/office/powerpoint/2010/main" val="32316423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 y="1066800"/>
            <a:ext cx="8991600" cy="609600"/>
          </a:xfrm>
        </p:spPr>
        <p:txBody>
          <a:bodyPr/>
          <a:lstStyle>
            <a:lvl1pPr marL="0" indent="0" algn="l">
              <a:buNone/>
              <a:defRPr>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5" name="Footer Placeholder 4"/>
          <p:cNvSpPr>
            <a:spLocks noGrp="1"/>
          </p:cNvSpPr>
          <p:nvPr>
            <p:ph type="ftr" sz="quarter" idx="11"/>
          </p:nvPr>
        </p:nvSpPr>
        <p:spPr>
          <a:xfrm>
            <a:off x="5410200" y="6324600"/>
            <a:ext cx="3657600" cy="476250"/>
          </a:xfrm>
        </p:spPr>
        <p:txBody>
          <a:bodyPr/>
          <a:lstStyle>
            <a:lvl1pPr algn="r">
              <a:defRPr sz="1800">
                <a:solidFill>
                  <a:schemeClr val="accent6"/>
                </a:solidFill>
              </a:defRPr>
            </a:lvl1pPr>
          </a:lstStyle>
          <a:p>
            <a:endParaRPr lang="en-US" dirty="0"/>
          </a:p>
        </p:txBody>
      </p:sp>
      <p:sp>
        <p:nvSpPr>
          <p:cNvPr id="10" name="Content Placeholder 2"/>
          <p:cNvSpPr>
            <a:spLocks noGrp="1"/>
          </p:cNvSpPr>
          <p:nvPr>
            <p:ph idx="12"/>
          </p:nvPr>
        </p:nvSpPr>
        <p:spPr>
          <a:xfrm>
            <a:off x="76200" y="1752601"/>
            <a:ext cx="8991600" cy="4495799"/>
          </a:xfrm>
        </p:spPr>
        <p:txBody>
          <a:bodyPr/>
          <a:lstStyle>
            <a:lvl1pPr>
              <a:defRPr sz="2000">
                <a:solidFill>
                  <a:schemeClr val="accent6"/>
                </a:solidFill>
              </a:defRPr>
            </a:lvl1pPr>
            <a:lvl2pPr>
              <a:defRPr sz="2000">
                <a:solidFill>
                  <a:schemeClr val="accent6"/>
                </a:solidFill>
              </a:defRPr>
            </a:lvl2pPr>
            <a:lvl3pPr>
              <a:defRPr sz="2000">
                <a:solidFill>
                  <a:schemeClr val="accent6"/>
                </a:solidFill>
              </a:defRPr>
            </a:lvl3pPr>
            <a:lvl4pPr>
              <a:defRPr sz="2000">
                <a:solidFill>
                  <a:schemeClr val="accent6"/>
                </a:solidFill>
              </a:defRPr>
            </a:lvl4pPr>
            <a:lvl5pPr>
              <a:defRPr sz="2000">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9026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ABDBEFC0-DEB4-4A6F-87B8-088089C9C9CB}"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88325C67-99EC-49B7-9CAB-7BDB4766545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sldNum" sz="quarter" idx="10"/>
          </p:nvPr>
        </p:nvSpPr>
        <p:spPr>
          <a:ln/>
        </p:spPr>
        <p:txBody>
          <a:bodyPr/>
          <a:lstStyle>
            <a:lvl1pPr>
              <a:defRPr/>
            </a:lvl1pPr>
          </a:lstStyle>
          <a:p>
            <a:pPr>
              <a:defRPr/>
            </a:pPr>
            <a:r>
              <a:rPr lang="en-US" dirty="0"/>
              <a:t>Slide </a:t>
            </a:r>
            <a:fld id="{9A2535CA-2D1A-42B0-B971-F7E78E76108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ECF6E0AD-FE23-41F1-BEB4-073569A0958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r>
              <a:rPr lang="en-US" dirty="0"/>
              <a:t>Slide </a:t>
            </a:r>
            <a:fld id="{B1A4B42B-8265-41DD-92CB-673197C6B7E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E7D56EA-5646-4268-881A-CC95BB64123F}"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0395BD59-F24D-4501-AED4-E6026148904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0" y="228600"/>
            <a:ext cx="9144000" cy="914400"/>
          </a:xfrm>
          <a:prstGeom prst="rect">
            <a:avLst/>
          </a:prstGeom>
          <a:noFill/>
          <a:ln w="9525">
            <a:noFill/>
            <a:miter lim="800000"/>
            <a:headEnd/>
            <a:tailEnd/>
          </a:ln>
          <a:effectLst/>
        </p:spPr>
        <p:txBody>
          <a:bodyPr vert="horz" wrap="square" lIns="96661" tIns="48331" rIns="96661" bIns="48331" numCol="1" anchor="ctr" anchorCtr="0" compatLnSpc="1">
            <a:prstTxWarp prst="textNoShape">
              <a:avLst/>
            </a:prstTxWarp>
          </a:bodyPr>
          <a:lstStyle/>
          <a:p>
            <a:pPr lvl="0"/>
            <a:r>
              <a:rPr lang="en-US"/>
              <a:t>Click to edit Master title style</a:t>
            </a:r>
          </a:p>
        </p:txBody>
      </p:sp>
      <p:sp>
        <p:nvSpPr>
          <p:cNvPr id="1029" name="Rectangle 3"/>
          <p:cNvSpPr>
            <a:spLocks noGrp="1" noChangeArrowheads="1"/>
          </p:cNvSpPr>
          <p:nvPr>
            <p:ph type="body" idx="1"/>
          </p:nvPr>
        </p:nvSpPr>
        <p:spPr bwMode="auto">
          <a:xfrm>
            <a:off x="228600" y="1676400"/>
            <a:ext cx="8686800" cy="4113213"/>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51" name="Line 7"/>
          <p:cNvSpPr>
            <a:spLocks noChangeShapeType="1"/>
          </p:cNvSpPr>
          <p:nvPr userDrawn="1"/>
        </p:nvSpPr>
        <p:spPr bwMode="auto">
          <a:xfrm>
            <a:off x="838200" y="1219200"/>
            <a:ext cx="7239000" cy="0"/>
          </a:xfrm>
          <a:prstGeom prst="line">
            <a:avLst/>
          </a:prstGeom>
          <a:noFill/>
          <a:ln w="38100">
            <a:solidFill>
              <a:srgbClr val="000080"/>
            </a:solidFill>
            <a:round/>
            <a:headEnd/>
            <a:tailEnd/>
          </a:ln>
          <a:effectLst/>
        </p:spPr>
        <p:txBody>
          <a:bodyPr/>
          <a:lstStyle/>
          <a:p>
            <a:pPr algn="ctr">
              <a:defRPr/>
            </a:pPr>
            <a:endParaRPr lang="en-US" sz="1800" b="0" dirty="0"/>
          </a:p>
        </p:txBody>
      </p:sp>
      <p:sp>
        <p:nvSpPr>
          <p:cNvPr id="6152" name="Line 8"/>
          <p:cNvSpPr>
            <a:spLocks noChangeShapeType="1"/>
          </p:cNvSpPr>
          <p:nvPr userDrawn="1"/>
        </p:nvSpPr>
        <p:spPr bwMode="auto">
          <a:xfrm>
            <a:off x="1143000" y="1295400"/>
            <a:ext cx="7239000" cy="0"/>
          </a:xfrm>
          <a:prstGeom prst="line">
            <a:avLst/>
          </a:prstGeom>
          <a:noFill/>
          <a:ln w="38100">
            <a:solidFill>
              <a:srgbClr val="FFCC00"/>
            </a:solidFill>
            <a:round/>
            <a:headEnd/>
            <a:tailEnd/>
          </a:ln>
          <a:effectLst/>
        </p:spPr>
        <p:txBody>
          <a:bodyPr/>
          <a:lstStyle/>
          <a:p>
            <a:pPr algn="ctr">
              <a:defRPr/>
            </a:pPr>
            <a:endParaRPr lang="en-US" sz="1800" b="0" dirty="0"/>
          </a:p>
        </p:txBody>
      </p:sp>
      <p:sp>
        <p:nvSpPr>
          <p:cNvPr id="6154" name="Rectangle 10"/>
          <p:cNvSpPr>
            <a:spLocks noGrp="1" noChangeArrowheads="1"/>
          </p:cNvSpPr>
          <p:nvPr>
            <p:ph type="sldNum" sz="quarter" idx="4"/>
          </p:nvPr>
        </p:nvSpPr>
        <p:spPr bwMode="auto">
          <a:xfrm>
            <a:off x="8582025" y="6672263"/>
            <a:ext cx="6477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lvl1pPr algn="l">
              <a:spcBef>
                <a:spcPct val="20000"/>
              </a:spcBef>
              <a:buFont typeface="Arial Narrow" pitchFamily="34" charset="0"/>
              <a:buNone/>
              <a:defRPr sz="1000" b="1">
                <a:solidFill>
                  <a:srgbClr val="000058"/>
                </a:solidFill>
                <a:latin typeface="Arial Narrow" pitchFamily="34" charset="0"/>
              </a:defRPr>
            </a:lvl1pPr>
          </a:lstStyle>
          <a:p>
            <a:pPr>
              <a:defRPr/>
            </a:pPr>
            <a:r>
              <a:rPr lang="en-US" dirty="0"/>
              <a:t>Slide </a:t>
            </a:r>
            <a:fld id="{7319D7C1-BD6C-4F15-B183-5409B569C6E4}" type="slidenum">
              <a:rPr lang="en-US"/>
              <a:pPr>
                <a:defRPr/>
              </a:pPr>
              <a:t>‹#›</a:t>
            </a:fld>
            <a:endParaRPr lang="en-US" dirty="0"/>
          </a:p>
        </p:txBody>
      </p:sp>
      <p:sp>
        <p:nvSpPr>
          <p:cNvPr id="6156" name="Rectangle 12"/>
          <p:cNvSpPr>
            <a:spLocks noChangeArrowheads="1"/>
          </p:cNvSpPr>
          <p:nvPr userDrawn="1"/>
        </p:nvSpPr>
        <p:spPr bwMode="auto">
          <a:xfrm>
            <a:off x="152400" y="152400"/>
            <a:ext cx="8839200" cy="6553200"/>
          </a:xfrm>
          <a:prstGeom prst="rect">
            <a:avLst/>
          </a:prstGeom>
          <a:noFill/>
          <a:ln w="28575">
            <a:solidFill>
              <a:srgbClr val="000080"/>
            </a:solidFill>
            <a:miter lim="800000"/>
            <a:headEnd/>
            <a:tailEnd/>
          </a:ln>
          <a:effectLst/>
        </p:spPr>
        <p:txBody>
          <a:bodyPr wrap="none" anchor="ctr"/>
          <a:lstStyle/>
          <a:p>
            <a:pPr algn="ctr">
              <a:defRPr/>
            </a:pPr>
            <a:endParaRPr lang="en-US" sz="1800" b="0" dirty="0">
              <a:solidFill>
                <a:srgbClr val="000066"/>
              </a:solidFill>
            </a:endParaRPr>
          </a:p>
        </p:txBody>
      </p:sp>
      <p:graphicFrame>
        <p:nvGraphicFramePr>
          <p:cNvPr id="1026" name="Object 7"/>
          <p:cNvGraphicFramePr>
            <a:graphicFrameLocks noChangeAspect="1"/>
          </p:cNvGraphicFramePr>
          <p:nvPr/>
        </p:nvGraphicFramePr>
        <p:xfrm>
          <a:off x="104775" y="0"/>
          <a:ext cx="1003300" cy="1447800"/>
        </p:xfrm>
        <a:graphic>
          <a:graphicData uri="http://schemas.openxmlformats.org/presentationml/2006/ole">
            <mc:AlternateContent xmlns:mc="http://schemas.openxmlformats.org/markup-compatibility/2006">
              <mc:Choice xmlns:v="urn:schemas-microsoft-com:vml" Requires="v">
                <p:oleObj spid="_x0000_s1070" name="Photo Editor Photo" r:id="rId18" imgW="3895238" imgH="5619048" progId="">
                  <p:embed/>
                </p:oleObj>
              </mc:Choice>
              <mc:Fallback>
                <p:oleObj name="Photo Editor Photo" r:id="rId18" imgW="3895238" imgH="5619048" progId="">
                  <p:embed/>
                  <p:pic>
                    <p:nvPicPr>
                      <p:cNvPr id="1026" name="Object 7"/>
                      <p:cNvPicPr>
                        <a:picLocks noChangeAspect="1" noChangeArrowheads="1"/>
                      </p:cNvPicPr>
                      <p:nvPr/>
                    </p:nvPicPr>
                    <p:blipFill>
                      <a:blip r:embed="rId19">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104775" y="0"/>
                        <a:ext cx="1003300" cy="1447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rgbClr val="0033CC"/>
                            </a:solidFill>
                            <a:miter lim="800000"/>
                            <a:headEnd/>
                            <a:tailEnd/>
                          </a14:hiddenLine>
                        </a:ext>
                        <a:ext uri="{AF507438-7753-43E0-B8FC-AC1667EBCBE1}">
                          <a14:hiddenEffects xmlns:a14="http://schemas.microsoft.com/office/drawing/2010/main">
                            <a:effectLst>
                              <a:outerShdw dist="38097" dir="2700000" algn="ctr" rotWithShape="0">
                                <a:srgbClr val="000000">
                                  <a:alpha val="74997"/>
                                </a:srgbClr>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hf hdr="0" ftr="0" dt="0"/>
  <p:txStyles>
    <p:titleStyle>
      <a:lvl1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mj-lt"/>
          <a:ea typeface="+mj-ea"/>
          <a:cs typeface="+mj-cs"/>
        </a:defRPr>
      </a:lvl1pPr>
      <a:lvl2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2pPr>
      <a:lvl3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3pPr>
      <a:lvl4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4pPr>
      <a:lvl5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5pPr>
      <a:lvl6pPr marL="4572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6pPr>
      <a:lvl7pPr marL="9144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7pPr>
      <a:lvl8pPr marL="13716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8pPr>
      <a:lvl9pPr marL="18288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9pPr>
    </p:titleStyle>
    <p:bodyStyle>
      <a:lvl1pPr marL="361950" indent="-361950" algn="l" defTabSz="966788" rtl="0" eaLnBrk="0" fontAlgn="base" hangingPunct="0">
        <a:spcBef>
          <a:spcPct val="20000"/>
        </a:spcBef>
        <a:spcAft>
          <a:spcPct val="0"/>
        </a:spcAft>
        <a:buChar char="•"/>
        <a:defRPr sz="3000" b="1">
          <a:solidFill>
            <a:srgbClr val="000066"/>
          </a:solidFill>
          <a:latin typeface="+mn-lt"/>
          <a:ea typeface="+mn-ea"/>
          <a:cs typeface="+mn-cs"/>
        </a:defRPr>
      </a:lvl1pPr>
      <a:lvl2pPr marL="785813" indent="-303213" algn="l" defTabSz="966788" rtl="0" eaLnBrk="0" fontAlgn="base" hangingPunct="0">
        <a:spcBef>
          <a:spcPct val="20000"/>
        </a:spcBef>
        <a:spcAft>
          <a:spcPct val="0"/>
        </a:spcAft>
        <a:buChar char="•"/>
        <a:defRPr sz="2600" b="1">
          <a:solidFill>
            <a:srgbClr val="000066"/>
          </a:solidFill>
          <a:latin typeface="+mn-lt"/>
        </a:defRPr>
      </a:lvl2pPr>
      <a:lvl3pPr marL="1208088" indent="-241300" algn="l" defTabSz="966788" rtl="0" eaLnBrk="0" fontAlgn="base" hangingPunct="0">
        <a:spcBef>
          <a:spcPct val="20000"/>
        </a:spcBef>
        <a:spcAft>
          <a:spcPct val="0"/>
        </a:spcAft>
        <a:buFont typeface="Arial" charset="0"/>
        <a:buChar char="–"/>
        <a:defRPr sz="2400" b="1">
          <a:solidFill>
            <a:srgbClr val="000066"/>
          </a:solidFill>
          <a:latin typeface="+mn-lt"/>
        </a:defRPr>
      </a:lvl3pPr>
      <a:lvl4pPr marL="1692275" indent="-242888" algn="l" defTabSz="966788" rtl="0" eaLnBrk="0" fontAlgn="base" hangingPunct="0">
        <a:spcBef>
          <a:spcPct val="20000"/>
        </a:spcBef>
        <a:spcAft>
          <a:spcPct val="0"/>
        </a:spcAft>
        <a:buChar char="•"/>
        <a:defRPr sz="2200" b="1">
          <a:solidFill>
            <a:srgbClr val="000066"/>
          </a:solidFill>
          <a:latin typeface="+mn-lt"/>
        </a:defRPr>
      </a:lvl4pPr>
      <a:lvl5pPr marL="2174875" indent="-241300" algn="l" defTabSz="966788" rtl="0" eaLnBrk="0" fontAlgn="base" hangingPunct="0">
        <a:spcBef>
          <a:spcPct val="20000"/>
        </a:spcBef>
        <a:spcAft>
          <a:spcPct val="0"/>
        </a:spcAft>
        <a:buFont typeface="Arial" charset="0"/>
        <a:buChar char="–"/>
        <a:defRPr sz="2000" b="1">
          <a:solidFill>
            <a:srgbClr val="000066"/>
          </a:solidFill>
          <a:latin typeface="+mn-lt"/>
        </a:defRPr>
      </a:lvl5pPr>
      <a:lvl6pPr marL="2632075" indent="-241300" algn="l" defTabSz="966788" rtl="0" fontAlgn="base">
        <a:spcBef>
          <a:spcPct val="20000"/>
        </a:spcBef>
        <a:spcAft>
          <a:spcPct val="0"/>
        </a:spcAft>
        <a:buFont typeface="Arial" pitchFamily="34" charset="0"/>
        <a:buChar char="–"/>
        <a:defRPr sz="2000" b="1">
          <a:solidFill>
            <a:srgbClr val="000066"/>
          </a:solidFill>
          <a:latin typeface="+mn-lt"/>
        </a:defRPr>
      </a:lvl6pPr>
      <a:lvl7pPr marL="3089275" indent="-241300" algn="l" defTabSz="966788" rtl="0" fontAlgn="base">
        <a:spcBef>
          <a:spcPct val="20000"/>
        </a:spcBef>
        <a:spcAft>
          <a:spcPct val="0"/>
        </a:spcAft>
        <a:buFont typeface="Arial" pitchFamily="34" charset="0"/>
        <a:buChar char="–"/>
        <a:defRPr sz="2000" b="1">
          <a:solidFill>
            <a:srgbClr val="000066"/>
          </a:solidFill>
          <a:latin typeface="+mn-lt"/>
        </a:defRPr>
      </a:lvl7pPr>
      <a:lvl8pPr marL="3546475" indent="-241300" algn="l" defTabSz="966788" rtl="0" fontAlgn="base">
        <a:spcBef>
          <a:spcPct val="20000"/>
        </a:spcBef>
        <a:spcAft>
          <a:spcPct val="0"/>
        </a:spcAft>
        <a:buFont typeface="Arial" pitchFamily="34" charset="0"/>
        <a:buChar char="–"/>
        <a:defRPr sz="2000" b="1">
          <a:solidFill>
            <a:srgbClr val="000066"/>
          </a:solidFill>
          <a:latin typeface="+mn-lt"/>
        </a:defRPr>
      </a:lvl8pPr>
      <a:lvl9pPr marL="4003675" indent="-241300" algn="l" defTabSz="966788" rtl="0" fontAlgn="base">
        <a:spcBef>
          <a:spcPct val="20000"/>
        </a:spcBef>
        <a:spcAft>
          <a:spcPct val="0"/>
        </a:spcAft>
        <a:buFont typeface="Arial" pitchFamily="34" charset="0"/>
        <a:buChar char="–"/>
        <a:defRPr sz="2000" b="1">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4C67AD86-B9CB-495F-B181-E371DDAAE9EF}" type="datetimeFigureOut">
              <a:rPr lang="en-US" b="0" smtClean="0">
                <a:solidFill>
                  <a:prstClr val="black">
                    <a:tint val="75000"/>
                  </a:prstClr>
                </a:solidFill>
                <a:latin typeface="Calibri"/>
              </a:rPr>
              <a:pPr fontAlgn="auto">
                <a:spcBef>
                  <a:spcPts val="0"/>
                </a:spcBef>
                <a:spcAft>
                  <a:spcPts val="0"/>
                </a:spcAft>
              </a:pPr>
              <a:t>6/6/2023</a:t>
            </a:fld>
            <a:endParaRPr lang="en-US" b="0"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F41D88F1-9F7A-41EE-8511-0C18C1CAA471}" type="slidenum">
              <a:rPr lang="en-US" b="0" smtClean="0">
                <a:solidFill>
                  <a:prstClr val="black">
                    <a:tint val="75000"/>
                  </a:prstClr>
                </a:solidFill>
                <a:latin typeface="Calibri"/>
              </a:rPr>
              <a:pPr fontAlgn="auto">
                <a:spcBef>
                  <a:spcPts val="0"/>
                </a:spcBef>
                <a:spcAft>
                  <a:spcPts val="0"/>
                </a:spcAft>
              </a:pPr>
              <a:t>‹#›</a:t>
            </a:fld>
            <a:endParaRPr lang="en-US" b="0" dirty="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5.tiff"/><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7.xml"/><Relationship Id="rId5" Type="http://schemas.openxmlformats.org/officeDocument/2006/relationships/image" Target="../media/image19.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image" Target="../media/image38.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7.xml"/><Relationship Id="rId5" Type="http://schemas.openxmlformats.org/officeDocument/2006/relationships/image" Target="../media/image39.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8.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image" Target="../media/image43.emf"/><Relationship Id="rId5" Type="http://schemas.openxmlformats.org/officeDocument/2006/relationships/image" Target="../media/image42.png"/><Relationship Id="rId4" Type="http://schemas.openxmlformats.org/officeDocument/2006/relationships/image" Target="../media/image6.png"/><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7.xml"/><Relationship Id="rId5" Type="http://schemas.openxmlformats.org/officeDocument/2006/relationships/image" Target="../media/image51.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7.xml"/><Relationship Id="rId5" Type="http://schemas.openxmlformats.org/officeDocument/2006/relationships/image" Target="../media/image52.emf"/><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7.xml"/><Relationship Id="rId5" Type="http://schemas.openxmlformats.org/officeDocument/2006/relationships/image" Target="../media/image5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7.xml"/><Relationship Id="rId5" Type="http://schemas.openxmlformats.org/officeDocument/2006/relationships/image" Target="../media/image54.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7.xml"/><Relationship Id="rId5" Type="http://schemas.openxmlformats.org/officeDocument/2006/relationships/image" Target="../media/image61.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2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7.xml"/><Relationship Id="rId5" Type="http://schemas.openxmlformats.org/officeDocument/2006/relationships/image" Target="../media/image69.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27.xml"/><Relationship Id="rId5" Type="http://schemas.openxmlformats.org/officeDocument/2006/relationships/image" Target="../media/image72.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27.xml"/><Relationship Id="rId5" Type="http://schemas.openxmlformats.org/officeDocument/2006/relationships/image" Target="../media/image76.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27.xml"/><Relationship Id="rId6" Type="http://schemas.openxmlformats.org/officeDocument/2006/relationships/image" Target="../media/image57.png"/><Relationship Id="rId5" Type="http://schemas.openxmlformats.org/officeDocument/2006/relationships/image" Target="../media/image77.emf"/><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27.xml"/><Relationship Id="rId6" Type="http://schemas.openxmlformats.org/officeDocument/2006/relationships/image" Target="../media/image57.png"/><Relationship Id="rId5" Type="http://schemas.openxmlformats.org/officeDocument/2006/relationships/image" Target="../media/image78.emf"/><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27.xml"/><Relationship Id="rId5" Type="http://schemas.openxmlformats.org/officeDocument/2006/relationships/image" Target="../media/image79.png"/><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27.xml"/><Relationship Id="rId6" Type="http://schemas.openxmlformats.org/officeDocument/2006/relationships/image" Target="../media/image81.png"/><Relationship Id="rId5" Type="http://schemas.openxmlformats.org/officeDocument/2006/relationships/image" Target="../media/image80.emf"/><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27.xml"/><Relationship Id="rId6" Type="http://schemas.openxmlformats.org/officeDocument/2006/relationships/image" Target="../media/image83.emf"/><Relationship Id="rId5" Type="http://schemas.openxmlformats.org/officeDocument/2006/relationships/image" Target="../media/image82.pn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27.xml"/><Relationship Id="rId5" Type="http://schemas.openxmlformats.org/officeDocument/2006/relationships/image" Target="../media/image84.emf"/><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27.xml"/><Relationship Id="rId5" Type="http://schemas.openxmlformats.org/officeDocument/2006/relationships/image" Target="../media/image85.emf"/><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27.xml"/><Relationship Id="rId5" Type="http://schemas.openxmlformats.org/officeDocument/2006/relationships/image" Target="../media/image86.emf"/><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7.xml"/><Relationship Id="rId5" Type="http://schemas.openxmlformats.org/officeDocument/2006/relationships/image" Target="../media/image11.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27.xml"/><Relationship Id="rId5" Type="http://schemas.openxmlformats.org/officeDocument/2006/relationships/image" Target="../media/image87.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27.xml"/><Relationship Id="rId5" Type="http://schemas.openxmlformats.org/officeDocument/2006/relationships/image" Target="../media/image88.emf"/><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27.xml"/><Relationship Id="rId5" Type="http://schemas.openxmlformats.org/officeDocument/2006/relationships/image" Target="../media/image89.emf"/><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27.xml"/><Relationship Id="rId5" Type="http://schemas.openxmlformats.org/officeDocument/2006/relationships/image" Target="../media/image90.emf"/><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61.xml"/><Relationship Id="rId1" Type="http://schemas.openxmlformats.org/officeDocument/2006/relationships/slideLayout" Target="../slideLayouts/slideLayout27.xml"/><Relationship Id="rId5" Type="http://schemas.openxmlformats.org/officeDocument/2006/relationships/image" Target="../media/image9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image" Target="../media/image1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416276-F302-48C1-96AE-2230D9584DDE}"/>
              </a:ext>
            </a:extLst>
          </p:cNvPr>
          <p:cNvPicPr>
            <a:picLocks noChangeAspect="1"/>
          </p:cNvPicPr>
          <p:nvPr/>
        </p:nvPicPr>
        <p:blipFill>
          <a:blip r:embed="rId3"/>
          <a:stretch>
            <a:fillRect/>
          </a:stretch>
        </p:blipFill>
        <p:spPr>
          <a:xfrm>
            <a:off x="0" y="1250950"/>
            <a:ext cx="9144000" cy="5274338"/>
          </a:xfrm>
          <a:prstGeom prst="rect">
            <a:avLst/>
          </a:prstGeom>
        </p:spPr>
      </p:pic>
      <p:sp>
        <p:nvSpPr>
          <p:cNvPr id="9" name="TextBox 8">
            <a:extLst>
              <a:ext uri="{FF2B5EF4-FFF2-40B4-BE49-F238E27FC236}">
                <a16:creationId xmlns:a16="http://schemas.microsoft.com/office/drawing/2014/main" id="{CBC19413-1A0D-1C4A-BDC9-38C9CBE45158}"/>
              </a:ext>
            </a:extLst>
          </p:cNvPr>
          <p:cNvSpPr txBox="1"/>
          <p:nvPr/>
        </p:nvSpPr>
        <p:spPr>
          <a:xfrm>
            <a:off x="0" y="0"/>
            <a:ext cx="9144000" cy="4893647"/>
          </a:xfrm>
          <a:prstGeom prst="rect">
            <a:avLst/>
          </a:prstGeom>
          <a:noFill/>
        </p:spPr>
        <p:txBody>
          <a:bodyPr wrap="square" rtlCol="0">
            <a:spAutoFit/>
          </a:bodyPr>
          <a:lstStyle/>
          <a:p>
            <a:pPr algn="ctr">
              <a:spcBef>
                <a:spcPts val="600"/>
              </a:spcBef>
              <a:spcAft>
                <a:spcPts val="600"/>
              </a:spcAft>
              <a:tabLst>
                <a:tab pos="3532188" algn="l"/>
              </a:tabLst>
            </a:pPr>
            <a:r>
              <a:rPr lang="en-US" sz="2800" dirty="0">
                <a:latin typeface="Times New Roman" panose="02020603050405020304" pitchFamily="18" charset="0"/>
                <a:cs typeface="Times New Roman" panose="02020603050405020304" pitchFamily="18" charset="0"/>
              </a:rPr>
              <a:t>Introduction to Voyage Management System</a:t>
            </a:r>
          </a:p>
          <a:p>
            <a:pPr algn="ctr">
              <a:spcBef>
                <a:spcPts val="600"/>
              </a:spcBef>
              <a:spcAft>
                <a:spcPts val="600"/>
              </a:spcAft>
              <a:tabLst>
                <a:tab pos="3532188" algn="l"/>
              </a:tabLst>
            </a:pPr>
            <a:r>
              <a:rPr lang="en-US" sz="3600" dirty="0">
                <a:latin typeface="Times New Roman" panose="02020603050405020304" pitchFamily="18" charset="0"/>
                <a:cs typeface="Times New Roman" panose="02020603050405020304" pitchFamily="18" charset="0"/>
              </a:rPr>
              <a:t>NN220-09</a:t>
            </a: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p:txBody>
      </p:sp>
      <p:pic>
        <p:nvPicPr>
          <p:cNvPr id="11" name="Picture 2">
            <a:extLst>
              <a:ext uri="{FF2B5EF4-FFF2-40B4-BE49-F238E27FC236}">
                <a16:creationId xmlns:a16="http://schemas.microsoft.com/office/drawing/2014/main" id="{44D83FE5-092E-BF4F-BCE4-6BCC25F0531D}"/>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6200" b="90000" l="9874" r="93067">
                        <a14:foregroundMark x1="77941" y1="10400" x2="77941" y2="10400"/>
                        <a14:foregroundMark x1="84244" y1="6200" x2="84244" y2="6200"/>
                        <a14:foregroundMark x1="24160" y1="79200" x2="24160" y2="79200"/>
                        <a14:foregroundMark x1="40966" y1="80200" x2="40966" y2="80200"/>
                        <a14:foregroundMark x1="93067" y1="10000" x2="93067" y2="10000"/>
                        <a14:foregroundMark x1="61345" y1="79400" x2="61345" y2="79400"/>
                        <a14:backgroundMark x1="42647" y1="82400" x2="42647" y2="82400"/>
                      </a14:backgroundRemoval>
                    </a14:imgEffect>
                  </a14:imgLayer>
                </a14:imgProps>
              </a:ext>
              <a:ext uri="{28A0092B-C50C-407E-A947-70E740481C1C}">
                <a14:useLocalDpi xmlns:a14="http://schemas.microsoft.com/office/drawing/2010/main" val="0"/>
              </a:ext>
            </a:extLst>
          </a:blip>
          <a:srcRect/>
          <a:stretch>
            <a:fillRect/>
          </a:stretch>
        </p:blipFill>
        <p:spPr bwMode="auto">
          <a:xfrm>
            <a:off x="7848600" y="0"/>
            <a:ext cx="1277939" cy="13423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B8B9B57-FD07-4A43-94B5-77CE37F051F6}"/>
              </a:ext>
            </a:extLst>
          </p:cNvPr>
          <p:cNvPicPr>
            <a:picLocks noChangeAspect="1"/>
          </p:cNvPicPr>
          <p:nvPr/>
        </p:nvPicPr>
        <p:blipFill>
          <a:blip r:embed="rId6"/>
          <a:stretch>
            <a:fillRect/>
          </a:stretch>
        </p:blipFill>
        <p:spPr>
          <a:xfrm>
            <a:off x="211183" y="5359925"/>
            <a:ext cx="1003382" cy="1003382"/>
          </a:xfrm>
          <a:prstGeom prst="rect">
            <a:avLst/>
          </a:prstGeom>
        </p:spPr>
      </p:pic>
      <p:pic>
        <p:nvPicPr>
          <p:cNvPr id="13" name="Picture 4">
            <a:extLst>
              <a:ext uri="{FF2B5EF4-FFF2-40B4-BE49-F238E27FC236}">
                <a16:creationId xmlns:a16="http://schemas.microsoft.com/office/drawing/2014/main" id="{D5A79FCE-E267-164B-8973-F99FDBABFD9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753" y="7620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6">
            <a:extLst>
              <a:ext uri="{FF2B5EF4-FFF2-40B4-BE49-F238E27FC236}">
                <a16:creationId xmlns:a16="http://schemas.microsoft.com/office/drawing/2014/main" id="{13156D17-1F95-AE44-A06D-00B5E2DF8E57}"/>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6" name="Rectangle 7">
            <a:extLst>
              <a:ext uri="{FF2B5EF4-FFF2-40B4-BE49-F238E27FC236}">
                <a16:creationId xmlns:a16="http://schemas.microsoft.com/office/drawing/2014/main" id="{F22327A8-90B7-A246-8653-24C3EF96A433}"/>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7" name="Rectangle 8">
            <a:extLst>
              <a:ext uri="{FF2B5EF4-FFF2-40B4-BE49-F238E27FC236}">
                <a16:creationId xmlns:a16="http://schemas.microsoft.com/office/drawing/2014/main" id="{8AC3C9E1-674F-3F49-9E5F-12B4B094EFE6}"/>
              </a:ext>
            </a:extLst>
          </p:cNvPr>
          <p:cNvSpPr>
            <a:spLocks noChangeArrowheads="1"/>
          </p:cNvSpPr>
          <p:nvPr/>
        </p:nvSpPr>
        <p:spPr bwMode="auto">
          <a:xfrm>
            <a:off x="5867400" y="6597352"/>
            <a:ext cx="3116336" cy="26064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 Updated May 2023</a:t>
            </a:r>
          </a:p>
        </p:txBody>
      </p:sp>
      <p:sp>
        <p:nvSpPr>
          <p:cNvPr id="18" name="Rectangle 9">
            <a:extLst>
              <a:ext uri="{FF2B5EF4-FFF2-40B4-BE49-F238E27FC236}">
                <a16:creationId xmlns:a16="http://schemas.microsoft.com/office/drawing/2014/main" id="{3B610C12-8738-F84B-812D-E1CAEFBAA9DB}"/>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spTree>
    <p:extLst>
      <p:ext uri="{BB962C8B-B14F-4D97-AF65-F5344CB8AC3E}">
        <p14:creationId xmlns:p14="http://schemas.microsoft.com/office/powerpoint/2010/main" val="244389265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VMS Lower Toolbar</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DF3B03B-7342-44CA-82B2-A20F1D898EE5}"/>
              </a:ext>
            </a:extLst>
          </p:cNvPr>
          <p:cNvPicPr>
            <a:picLocks noChangeAspect="1"/>
          </p:cNvPicPr>
          <p:nvPr/>
        </p:nvPicPr>
        <p:blipFill>
          <a:blip r:embed="rId5"/>
          <a:stretch>
            <a:fillRect/>
          </a:stretch>
        </p:blipFill>
        <p:spPr>
          <a:xfrm>
            <a:off x="472084" y="1844315"/>
            <a:ext cx="8199831" cy="4651651"/>
          </a:xfrm>
          <a:prstGeom prst="rect">
            <a:avLst/>
          </a:prstGeom>
        </p:spPr>
      </p:pic>
    </p:spTree>
    <p:extLst>
      <p:ext uri="{BB962C8B-B14F-4D97-AF65-F5344CB8AC3E}">
        <p14:creationId xmlns:p14="http://schemas.microsoft.com/office/powerpoint/2010/main" val="324615875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VMS Main Menu and </a:t>
            </a:r>
            <a:r>
              <a:rPr lang="en-US" sz="4800" dirty="0" err="1">
                <a:latin typeface="Calibri" panose="020F0502020204030204" pitchFamily="34" charset="0"/>
                <a:cs typeface="Calibri" panose="020F0502020204030204" pitchFamily="34" charset="0"/>
              </a:rPr>
              <a:t>SubMenu</a:t>
            </a:r>
            <a:endParaRPr lang="en-US" sz="4800" dirty="0">
              <a:latin typeface="Calibri" panose="020F0502020204030204" pitchFamily="34" charset="0"/>
              <a:cs typeface="Calibri" panose="020F0502020204030204" pitchFamily="34" charset="0"/>
            </a:endParaRP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13B8030-F6E5-40AA-9617-93BDD91C6EFD}"/>
              </a:ext>
            </a:extLst>
          </p:cNvPr>
          <p:cNvPicPr>
            <a:picLocks noChangeAspect="1"/>
          </p:cNvPicPr>
          <p:nvPr/>
        </p:nvPicPr>
        <p:blipFill>
          <a:blip r:embed="rId5"/>
          <a:stretch>
            <a:fillRect/>
          </a:stretch>
        </p:blipFill>
        <p:spPr>
          <a:xfrm>
            <a:off x="5675075" y="1074329"/>
            <a:ext cx="3468925" cy="5450296"/>
          </a:xfrm>
          <a:prstGeom prst="rect">
            <a:avLst/>
          </a:prstGeom>
        </p:spPr>
      </p:pic>
      <p:pic>
        <p:nvPicPr>
          <p:cNvPr id="4" name="Picture 3">
            <a:extLst>
              <a:ext uri="{FF2B5EF4-FFF2-40B4-BE49-F238E27FC236}">
                <a16:creationId xmlns:a16="http://schemas.microsoft.com/office/drawing/2014/main" id="{C8F7FC0E-4812-4F78-AB4F-F4B83AA08F2C}"/>
              </a:ext>
            </a:extLst>
          </p:cNvPr>
          <p:cNvPicPr>
            <a:picLocks noChangeAspect="1"/>
          </p:cNvPicPr>
          <p:nvPr/>
        </p:nvPicPr>
        <p:blipFill>
          <a:blip r:embed="rId6"/>
          <a:stretch>
            <a:fillRect/>
          </a:stretch>
        </p:blipFill>
        <p:spPr>
          <a:xfrm>
            <a:off x="243465" y="5011428"/>
            <a:ext cx="5188146" cy="1499746"/>
          </a:xfrm>
          <a:prstGeom prst="rect">
            <a:avLst/>
          </a:prstGeom>
        </p:spPr>
      </p:pic>
      <p:sp>
        <p:nvSpPr>
          <p:cNvPr id="14" name="Content Placeholder 5">
            <a:extLst>
              <a:ext uri="{FF2B5EF4-FFF2-40B4-BE49-F238E27FC236}">
                <a16:creationId xmlns:a16="http://schemas.microsoft.com/office/drawing/2014/main" id="{4919EA2F-A262-43F5-B6B3-F0B715E8202F}"/>
              </a:ext>
            </a:extLst>
          </p:cNvPr>
          <p:cNvSpPr txBox="1">
            <a:spLocks/>
          </p:cNvSpPr>
          <p:nvPr/>
        </p:nvSpPr>
        <p:spPr bwMode="auto">
          <a:xfrm>
            <a:off x="76200" y="1752601"/>
            <a:ext cx="4204912" cy="498160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1800" kern="0" dirty="0">
                <a:solidFill>
                  <a:schemeClr val="tx1"/>
                </a:solidFill>
                <a:latin typeface="Times New Roman" panose="02020603050405020304" pitchFamily="18" charset="0"/>
                <a:cs typeface="Times New Roman" panose="02020603050405020304" pitchFamily="18" charset="0"/>
              </a:rPr>
              <a:t>Hovering the mouse over “Show Menu” will bring up the “Main Menu”</a:t>
            </a:r>
          </a:p>
          <a:p>
            <a:r>
              <a:rPr lang="en-US" sz="1800" kern="0" dirty="0">
                <a:solidFill>
                  <a:schemeClr val="tx1"/>
                </a:solidFill>
                <a:latin typeface="Times New Roman" panose="02020603050405020304" pitchFamily="18" charset="0"/>
                <a:cs typeface="Times New Roman" panose="02020603050405020304" pitchFamily="18" charset="0"/>
              </a:rPr>
              <a:t>Selecting any item in the “Main Menu” will bring up that item’s “Submenu”</a:t>
            </a:r>
          </a:p>
          <a:p>
            <a:endParaRPr lang="en-US" sz="1600" b="0" kern="0" dirty="0">
              <a:solidFill>
                <a:srgbClr val="FF0000"/>
              </a:solidFill>
              <a:latin typeface="Arial"/>
            </a:endParaRPr>
          </a:p>
        </p:txBody>
      </p:sp>
      <p:sp>
        <p:nvSpPr>
          <p:cNvPr id="6" name="Oval 5">
            <a:extLst>
              <a:ext uri="{FF2B5EF4-FFF2-40B4-BE49-F238E27FC236}">
                <a16:creationId xmlns:a16="http://schemas.microsoft.com/office/drawing/2014/main" id="{FB41F6B5-5236-4660-A031-47CE08AF5EBD}"/>
              </a:ext>
            </a:extLst>
          </p:cNvPr>
          <p:cNvSpPr/>
          <p:nvPr/>
        </p:nvSpPr>
        <p:spPr>
          <a:xfrm>
            <a:off x="3657600" y="5943600"/>
            <a:ext cx="1676400" cy="76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60C2A0C0-4EE2-4230-AA55-4B1FFA82DD29}"/>
              </a:ext>
            </a:extLst>
          </p:cNvPr>
          <p:cNvCxnSpPr/>
          <p:nvPr/>
        </p:nvCxnSpPr>
        <p:spPr>
          <a:xfrm>
            <a:off x="3657600" y="2133600"/>
            <a:ext cx="2895600" cy="2133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82CBE2D1-EBDB-4103-91D7-62709C04E9C1}"/>
              </a:ext>
            </a:extLst>
          </p:cNvPr>
          <p:cNvCxnSpPr>
            <a:cxnSpLocks/>
          </p:cNvCxnSpPr>
          <p:nvPr/>
        </p:nvCxnSpPr>
        <p:spPr>
          <a:xfrm flipV="1">
            <a:off x="3657600" y="1846572"/>
            <a:ext cx="2895600" cy="120142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8679675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VMS Sensor Information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5">
            <a:extLst>
              <a:ext uri="{FF2B5EF4-FFF2-40B4-BE49-F238E27FC236}">
                <a16:creationId xmlns:a16="http://schemas.microsoft.com/office/drawing/2014/main" id="{B050DE5B-2EE8-4ED6-BBE4-04C929395BD9}"/>
              </a:ext>
            </a:extLst>
          </p:cNvPr>
          <p:cNvSpPr txBox="1">
            <a:spLocks/>
          </p:cNvSpPr>
          <p:nvPr/>
        </p:nvSpPr>
        <p:spPr bwMode="auto">
          <a:xfrm>
            <a:off x="76200" y="1752601"/>
            <a:ext cx="4204912" cy="498160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1600" kern="0" dirty="0">
                <a:solidFill>
                  <a:schemeClr val="tx1"/>
                </a:solidFill>
                <a:latin typeface="Times New Roman" panose="02020603050405020304" pitchFamily="18" charset="0"/>
                <a:cs typeface="Times New Roman" panose="02020603050405020304" pitchFamily="18" charset="0"/>
              </a:rPr>
              <a:t>Primary Sensor Information</a:t>
            </a:r>
          </a:p>
          <a:p>
            <a:pPr lvl="1"/>
            <a:r>
              <a:rPr lang="en-US" sz="1600" kern="0" dirty="0">
                <a:solidFill>
                  <a:schemeClr val="tx1"/>
                </a:solidFill>
                <a:latin typeface="Times New Roman" panose="02020603050405020304" pitchFamily="18" charset="0"/>
                <a:cs typeface="Times New Roman" panose="02020603050405020304" pitchFamily="18" charset="0"/>
              </a:rPr>
              <a:t>Heading, Course Over Ground, Speed Through the Water, Speed Over Ground, Vessel Depth, and Position</a:t>
            </a:r>
          </a:p>
          <a:p>
            <a:pPr lvl="1"/>
            <a:r>
              <a:rPr lang="en-US" sz="1600" kern="0" dirty="0">
                <a:solidFill>
                  <a:schemeClr val="tx1"/>
                </a:solidFill>
                <a:latin typeface="Times New Roman" panose="02020603050405020304" pitchFamily="18" charset="0"/>
                <a:cs typeface="Times New Roman" panose="02020603050405020304" pitchFamily="18" charset="0"/>
              </a:rPr>
              <a:t>When active, these sensors should appear green with selected sensor indicated on the right.</a:t>
            </a:r>
          </a:p>
          <a:p>
            <a:r>
              <a:rPr lang="en-US" sz="1600" kern="0" dirty="0">
                <a:solidFill>
                  <a:schemeClr val="tx1"/>
                </a:solidFill>
                <a:latin typeface="Times New Roman" panose="02020603050405020304" pitchFamily="18" charset="0"/>
                <a:cs typeface="Times New Roman" panose="02020603050405020304" pitchFamily="18" charset="0"/>
              </a:rPr>
              <a:t>Sensor Submenu</a:t>
            </a:r>
          </a:p>
          <a:p>
            <a:pPr lvl="1"/>
            <a:r>
              <a:rPr lang="en-US" sz="1600" kern="0" dirty="0">
                <a:solidFill>
                  <a:schemeClr val="tx1"/>
                </a:solidFill>
                <a:latin typeface="Times New Roman" panose="02020603050405020304" pitchFamily="18" charset="0"/>
                <a:cs typeface="Times New Roman" panose="02020603050405020304" pitchFamily="18" charset="0"/>
              </a:rPr>
              <a:t>Can view/change the source of information for specific sensors.</a:t>
            </a:r>
          </a:p>
          <a:p>
            <a:pPr lvl="1"/>
            <a:r>
              <a:rPr lang="en-US" sz="1600" kern="0" dirty="0">
                <a:solidFill>
                  <a:schemeClr val="tx1"/>
                </a:solidFill>
                <a:latin typeface="Times New Roman" panose="02020603050405020304" pitchFamily="18" charset="0"/>
                <a:cs typeface="Times New Roman" panose="02020603050405020304" pitchFamily="18" charset="0"/>
              </a:rPr>
              <a:t>Can also view sensor source by clicking on the sensor information on the upper and lower toolbars.</a:t>
            </a:r>
            <a:endParaRPr lang="en-US" sz="1600" b="0" kern="0" dirty="0">
              <a:solidFill>
                <a:srgbClr val="2D2D8A"/>
              </a:solidFill>
              <a:latin typeface="Arial"/>
            </a:endParaRPr>
          </a:p>
          <a:p>
            <a:r>
              <a:rPr lang="en-US" sz="1600" b="0" kern="0" dirty="0">
                <a:solidFill>
                  <a:schemeClr val="tx1"/>
                </a:solidFill>
                <a:latin typeface="Arial"/>
              </a:rPr>
              <a:t>Valid Sensors</a:t>
            </a:r>
            <a:r>
              <a:rPr lang="en-US" sz="1600" b="0" kern="0" dirty="0">
                <a:solidFill>
                  <a:srgbClr val="2D2D8A"/>
                </a:solidFill>
                <a:latin typeface="Arial"/>
              </a:rPr>
              <a:t>: </a:t>
            </a:r>
            <a:r>
              <a:rPr lang="en-US" sz="1600" kern="0" dirty="0">
                <a:solidFill>
                  <a:srgbClr val="00B050"/>
                </a:solidFill>
                <a:latin typeface="Arial"/>
              </a:rPr>
              <a:t>GREEN</a:t>
            </a:r>
            <a:endParaRPr lang="en-US" sz="1600" b="0" kern="0" dirty="0">
              <a:solidFill>
                <a:srgbClr val="00B050"/>
              </a:solidFill>
              <a:latin typeface="Arial"/>
            </a:endParaRPr>
          </a:p>
          <a:p>
            <a:r>
              <a:rPr lang="en-US" sz="1600" b="0" kern="0" dirty="0">
                <a:solidFill>
                  <a:schemeClr val="tx1"/>
                </a:solidFill>
                <a:latin typeface="Arial"/>
              </a:rPr>
              <a:t>Degraded Sensors</a:t>
            </a:r>
            <a:r>
              <a:rPr lang="en-US" sz="1600" b="0" kern="0" dirty="0">
                <a:solidFill>
                  <a:srgbClr val="2D2D8A"/>
                </a:solidFill>
                <a:latin typeface="Arial"/>
              </a:rPr>
              <a:t>: </a:t>
            </a:r>
            <a:r>
              <a:rPr lang="en-US" sz="1600" kern="0" dirty="0">
                <a:solidFill>
                  <a:srgbClr val="FFFF00"/>
                </a:solidFill>
                <a:latin typeface="Arial"/>
              </a:rPr>
              <a:t>YELLOW</a:t>
            </a:r>
            <a:endParaRPr lang="en-US" sz="1600" b="0" kern="0" dirty="0">
              <a:solidFill>
                <a:srgbClr val="FFFF00"/>
              </a:solidFill>
              <a:latin typeface="Arial"/>
            </a:endParaRPr>
          </a:p>
          <a:p>
            <a:r>
              <a:rPr lang="en-US" sz="1600" b="0" kern="0" dirty="0">
                <a:solidFill>
                  <a:schemeClr val="tx1"/>
                </a:solidFill>
                <a:latin typeface="Arial"/>
              </a:rPr>
              <a:t>Invalid Sensors: </a:t>
            </a:r>
            <a:r>
              <a:rPr lang="en-US" sz="1600" kern="0" dirty="0">
                <a:solidFill>
                  <a:srgbClr val="FF0000"/>
                </a:solidFill>
                <a:latin typeface="Arial"/>
              </a:rPr>
              <a:t>RED</a:t>
            </a:r>
            <a:endParaRPr lang="en-US" sz="1600" b="0" kern="0" dirty="0">
              <a:solidFill>
                <a:srgbClr val="FF0000"/>
              </a:solidFill>
              <a:latin typeface="Arial"/>
            </a:endParaRPr>
          </a:p>
        </p:txBody>
      </p:sp>
      <p:pic>
        <p:nvPicPr>
          <p:cNvPr id="5" name="Picture 4">
            <a:extLst>
              <a:ext uri="{FF2B5EF4-FFF2-40B4-BE49-F238E27FC236}">
                <a16:creationId xmlns:a16="http://schemas.microsoft.com/office/drawing/2014/main" id="{F5B5848B-3FEF-418B-BB10-6C9DC762BFA0}"/>
              </a:ext>
            </a:extLst>
          </p:cNvPr>
          <p:cNvPicPr>
            <a:picLocks noChangeAspect="1"/>
          </p:cNvPicPr>
          <p:nvPr/>
        </p:nvPicPr>
        <p:blipFill>
          <a:blip r:embed="rId5"/>
          <a:stretch>
            <a:fillRect/>
          </a:stretch>
        </p:blipFill>
        <p:spPr>
          <a:xfrm>
            <a:off x="3946072" y="1695479"/>
            <a:ext cx="2999492" cy="707197"/>
          </a:xfrm>
          <a:prstGeom prst="rect">
            <a:avLst/>
          </a:prstGeom>
        </p:spPr>
      </p:pic>
      <p:pic>
        <p:nvPicPr>
          <p:cNvPr id="8" name="Picture 7">
            <a:extLst>
              <a:ext uri="{FF2B5EF4-FFF2-40B4-BE49-F238E27FC236}">
                <a16:creationId xmlns:a16="http://schemas.microsoft.com/office/drawing/2014/main" id="{236689F7-29C8-46D1-A10E-C8EFCBE358DD}"/>
              </a:ext>
            </a:extLst>
          </p:cNvPr>
          <p:cNvPicPr>
            <a:picLocks noChangeAspect="1"/>
          </p:cNvPicPr>
          <p:nvPr/>
        </p:nvPicPr>
        <p:blipFill>
          <a:blip r:embed="rId6"/>
          <a:stretch>
            <a:fillRect/>
          </a:stretch>
        </p:blipFill>
        <p:spPr>
          <a:xfrm>
            <a:off x="3946072" y="2286000"/>
            <a:ext cx="3810330" cy="560881"/>
          </a:xfrm>
          <a:prstGeom prst="rect">
            <a:avLst/>
          </a:prstGeom>
        </p:spPr>
      </p:pic>
      <p:pic>
        <p:nvPicPr>
          <p:cNvPr id="18" name="Picture 17">
            <a:extLst>
              <a:ext uri="{FF2B5EF4-FFF2-40B4-BE49-F238E27FC236}">
                <a16:creationId xmlns:a16="http://schemas.microsoft.com/office/drawing/2014/main" id="{BE620477-078C-4675-891E-4BCA240FE8CB}"/>
              </a:ext>
            </a:extLst>
          </p:cNvPr>
          <p:cNvPicPr>
            <a:picLocks noChangeAspect="1"/>
          </p:cNvPicPr>
          <p:nvPr/>
        </p:nvPicPr>
        <p:blipFill>
          <a:blip r:embed="rId7"/>
          <a:stretch>
            <a:fillRect/>
          </a:stretch>
        </p:blipFill>
        <p:spPr>
          <a:xfrm>
            <a:off x="6865222" y="1695479"/>
            <a:ext cx="2286198" cy="4829146"/>
          </a:xfrm>
          <a:prstGeom prst="rect">
            <a:avLst/>
          </a:prstGeom>
        </p:spPr>
      </p:pic>
      <p:cxnSp>
        <p:nvCxnSpPr>
          <p:cNvPr id="20" name="Straight Arrow Connector 19">
            <a:extLst>
              <a:ext uri="{FF2B5EF4-FFF2-40B4-BE49-F238E27FC236}">
                <a16:creationId xmlns:a16="http://schemas.microsoft.com/office/drawing/2014/main" id="{DF1F209C-CAB5-45B1-B811-84EE51EC767F}"/>
              </a:ext>
            </a:extLst>
          </p:cNvPr>
          <p:cNvCxnSpPr/>
          <p:nvPr/>
        </p:nvCxnSpPr>
        <p:spPr>
          <a:xfrm>
            <a:off x="3200400" y="1981200"/>
            <a:ext cx="685800" cy="228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D3FBE7F8-EAD3-4349-B43E-3B5B0C7F2684}"/>
              </a:ext>
            </a:extLst>
          </p:cNvPr>
          <p:cNvCxnSpPr/>
          <p:nvPr/>
        </p:nvCxnSpPr>
        <p:spPr>
          <a:xfrm flipV="1">
            <a:off x="2133600" y="3886200"/>
            <a:ext cx="5271712" cy="152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5665851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down)">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VMS Alarm Announcements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4">
            <a:extLst>
              <a:ext uri="{FF2B5EF4-FFF2-40B4-BE49-F238E27FC236}">
                <a16:creationId xmlns:a16="http://schemas.microsoft.com/office/drawing/2014/main" id="{269B5C37-66A0-47FC-BF3E-882D5BCA4640}"/>
              </a:ext>
            </a:extLst>
          </p:cNvPr>
          <p:cNvSpPr txBox="1">
            <a:spLocks/>
          </p:cNvSpPr>
          <p:nvPr/>
        </p:nvSpPr>
        <p:spPr>
          <a:xfrm>
            <a:off x="76200" y="1752601"/>
            <a:ext cx="4165414" cy="27218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2000" dirty="0">
                <a:latin typeface="Times New Roman" panose="02020603050405020304" pitchFamily="18" charset="0"/>
                <a:cs typeface="Times New Roman" panose="02020603050405020304" pitchFamily="18" charset="0"/>
              </a:rPr>
              <a:t>3 Categories</a:t>
            </a:r>
          </a:p>
          <a:p>
            <a:pPr lvl="1" fontAlgn="auto">
              <a:spcAft>
                <a:spcPts val="0"/>
              </a:spcAft>
            </a:pPr>
            <a:r>
              <a:rPr lang="en-US" sz="1800" dirty="0">
                <a:latin typeface="Times New Roman" panose="02020603050405020304" pitchFamily="18" charset="0"/>
                <a:cs typeface="Times New Roman" panose="02020603050405020304" pitchFamily="18" charset="0"/>
              </a:rPr>
              <a:t>Alarms</a:t>
            </a:r>
          </a:p>
          <a:p>
            <a:pPr lvl="1" fontAlgn="auto">
              <a:spcAft>
                <a:spcPts val="0"/>
              </a:spcAft>
            </a:pPr>
            <a:r>
              <a:rPr lang="en-US" sz="1800" dirty="0">
                <a:latin typeface="Times New Roman" panose="02020603050405020304" pitchFamily="18" charset="0"/>
                <a:cs typeface="Times New Roman" panose="02020603050405020304" pitchFamily="18" charset="0"/>
              </a:rPr>
              <a:t>Warnings</a:t>
            </a:r>
          </a:p>
          <a:p>
            <a:pPr lvl="1" fontAlgn="auto">
              <a:spcAft>
                <a:spcPts val="0"/>
              </a:spcAft>
            </a:pPr>
            <a:r>
              <a:rPr lang="en-US" sz="1800" dirty="0">
                <a:latin typeface="Times New Roman" panose="02020603050405020304" pitchFamily="18" charset="0"/>
                <a:cs typeface="Times New Roman" panose="02020603050405020304" pitchFamily="18" charset="0"/>
              </a:rPr>
              <a:t>Cautions</a:t>
            </a:r>
          </a:p>
          <a:p>
            <a:pPr fontAlgn="auto">
              <a:spcAft>
                <a:spcPts val="0"/>
              </a:spcAft>
            </a:pPr>
            <a:r>
              <a:rPr lang="en-US" sz="2000" dirty="0">
                <a:latin typeface="Times New Roman" panose="02020603050405020304" pitchFamily="18" charset="0"/>
                <a:cs typeface="Times New Roman" panose="02020603050405020304" pitchFamily="18" charset="0"/>
              </a:rPr>
              <a:t>Accesses in upper toolbar or alarm submenu</a:t>
            </a:r>
          </a:p>
        </p:txBody>
      </p:sp>
      <p:pic>
        <p:nvPicPr>
          <p:cNvPr id="3" name="Picture 2">
            <a:extLst>
              <a:ext uri="{FF2B5EF4-FFF2-40B4-BE49-F238E27FC236}">
                <a16:creationId xmlns:a16="http://schemas.microsoft.com/office/drawing/2014/main" id="{D79DAFAC-F2A9-4E87-9D41-0E7F62E21EAB}"/>
              </a:ext>
            </a:extLst>
          </p:cNvPr>
          <p:cNvPicPr>
            <a:picLocks noChangeAspect="1"/>
          </p:cNvPicPr>
          <p:nvPr/>
        </p:nvPicPr>
        <p:blipFill>
          <a:blip r:embed="rId5"/>
          <a:stretch>
            <a:fillRect/>
          </a:stretch>
        </p:blipFill>
        <p:spPr>
          <a:xfrm>
            <a:off x="4553314" y="1676400"/>
            <a:ext cx="4590686" cy="816935"/>
          </a:xfrm>
          <a:prstGeom prst="rect">
            <a:avLst/>
          </a:prstGeom>
        </p:spPr>
      </p:pic>
      <p:pic>
        <p:nvPicPr>
          <p:cNvPr id="4" name="Picture 3">
            <a:extLst>
              <a:ext uri="{FF2B5EF4-FFF2-40B4-BE49-F238E27FC236}">
                <a16:creationId xmlns:a16="http://schemas.microsoft.com/office/drawing/2014/main" id="{940E916C-9D7D-42C6-8F1E-7B74A61E3FA2}"/>
              </a:ext>
            </a:extLst>
          </p:cNvPr>
          <p:cNvPicPr>
            <a:picLocks noChangeAspect="1"/>
          </p:cNvPicPr>
          <p:nvPr/>
        </p:nvPicPr>
        <p:blipFill>
          <a:blip r:embed="rId6"/>
          <a:stretch>
            <a:fillRect/>
          </a:stretch>
        </p:blipFill>
        <p:spPr>
          <a:xfrm>
            <a:off x="7492179" y="2219324"/>
            <a:ext cx="1651821" cy="4638675"/>
          </a:xfrm>
          <a:prstGeom prst="rect">
            <a:avLst/>
          </a:prstGeom>
        </p:spPr>
      </p:pic>
      <p:pic>
        <p:nvPicPr>
          <p:cNvPr id="6" name="Picture 5">
            <a:extLst>
              <a:ext uri="{FF2B5EF4-FFF2-40B4-BE49-F238E27FC236}">
                <a16:creationId xmlns:a16="http://schemas.microsoft.com/office/drawing/2014/main" id="{182C6D4B-9483-4100-A06A-17E5991E1714}"/>
              </a:ext>
            </a:extLst>
          </p:cNvPr>
          <p:cNvPicPr>
            <a:picLocks noChangeAspect="1"/>
          </p:cNvPicPr>
          <p:nvPr/>
        </p:nvPicPr>
        <p:blipFill>
          <a:blip r:embed="rId7"/>
          <a:stretch>
            <a:fillRect/>
          </a:stretch>
        </p:blipFill>
        <p:spPr>
          <a:xfrm>
            <a:off x="5047471" y="2487503"/>
            <a:ext cx="2444708" cy="2584928"/>
          </a:xfrm>
          <a:prstGeom prst="rect">
            <a:avLst/>
          </a:prstGeom>
        </p:spPr>
      </p:pic>
      <p:pic>
        <p:nvPicPr>
          <p:cNvPr id="14" name="Picture 13">
            <a:extLst>
              <a:ext uri="{FF2B5EF4-FFF2-40B4-BE49-F238E27FC236}">
                <a16:creationId xmlns:a16="http://schemas.microsoft.com/office/drawing/2014/main" id="{B351FE48-80F6-431E-AD1F-610521401EDC}"/>
              </a:ext>
            </a:extLst>
          </p:cNvPr>
          <p:cNvPicPr>
            <a:picLocks noChangeAspect="1"/>
          </p:cNvPicPr>
          <p:nvPr/>
        </p:nvPicPr>
        <p:blipFill>
          <a:blip r:embed="rId8"/>
          <a:stretch>
            <a:fillRect/>
          </a:stretch>
        </p:blipFill>
        <p:spPr>
          <a:xfrm>
            <a:off x="-14076" y="4169735"/>
            <a:ext cx="5230821" cy="2365453"/>
          </a:xfrm>
          <a:prstGeom prst="rect">
            <a:avLst/>
          </a:prstGeom>
        </p:spPr>
      </p:pic>
      <p:sp>
        <p:nvSpPr>
          <p:cNvPr id="21" name="Oval 20">
            <a:extLst>
              <a:ext uri="{FF2B5EF4-FFF2-40B4-BE49-F238E27FC236}">
                <a16:creationId xmlns:a16="http://schemas.microsoft.com/office/drawing/2014/main" id="{C885D838-D32E-4336-A69C-D9F5FCFED85E}"/>
              </a:ext>
            </a:extLst>
          </p:cNvPr>
          <p:cNvSpPr/>
          <p:nvPr/>
        </p:nvSpPr>
        <p:spPr>
          <a:xfrm>
            <a:off x="7327489" y="2271925"/>
            <a:ext cx="990600" cy="4054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302033C8-320B-4FA8-9DB3-F62F746D0F7E}"/>
              </a:ext>
            </a:extLst>
          </p:cNvPr>
          <p:cNvSpPr/>
          <p:nvPr/>
        </p:nvSpPr>
        <p:spPr>
          <a:xfrm>
            <a:off x="7327489" y="2814268"/>
            <a:ext cx="990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F4FD32B-94D9-478D-A370-AA9B73DDC8C5}"/>
              </a:ext>
            </a:extLst>
          </p:cNvPr>
          <p:cNvSpPr/>
          <p:nvPr/>
        </p:nvSpPr>
        <p:spPr>
          <a:xfrm>
            <a:off x="7331739" y="3281733"/>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67511677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arn(inVertical)">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barn(inVertical)">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arn(inVertical)">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animBg="1"/>
      <p:bldP spid="23"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VMS Alarm Announcements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4">
            <a:extLst>
              <a:ext uri="{FF2B5EF4-FFF2-40B4-BE49-F238E27FC236}">
                <a16:creationId xmlns:a16="http://schemas.microsoft.com/office/drawing/2014/main" id="{269B5C37-66A0-47FC-BF3E-882D5BCA4640}"/>
              </a:ext>
            </a:extLst>
          </p:cNvPr>
          <p:cNvSpPr txBox="1">
            <a:spLocks/>
          </p:cNvSpPr>
          <p:nvPr/>
        </p:nvSpPr>
        <p:spPr>
          <a:xfrm>
            <a:off x="76200" y="1752601"/>
            <a:ext cx="4165414" cy="27218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2000" dirty="0">
                <a:latin typeface="Times New Roman" panose="02020603050405020304" pitchFamily="18" charset="0"/>
                <a:cs typeface="Times New Roman" panose="02020603050405020304" pitchFamily="18" charset="0"/>
              </a:rPr>
              <a:t>3 Categories</a:t>
            </a:r>
          </a:p>
          <a:p>
            <a:pPr lvl="1" fontAlgn="auto">
              <a:spcAft>
                <a:spcPts val="0"/>
              </a:spcAft>
            </a:pPr>
            <a:r>
              <a:rPr lang="en-US" sz="1800" dirty="0">
                <a:latin typeface="Times New Roman" panose="02020603050405020304" pitchFamily="18" charset="0"/>
                <a:cs typeface="Times New Roman" panose="02020603050405020304" pitchFamily="18" charset="0"/>
              </a:rPr>
              <a:t>Alarms</a:t>
            </a:r>
          </a:p>
          <a:p>
            <a:pPr lvl="1" fontAlgn="auto">
              <a:spcAft>
                <a:spcPts val="0"/>
              </a:spcAft>
            </a:pPr>
            <a:r>
              <a:rPr lang="en-US" sz="1800" dirty="0">
                <a:latin typeface="Times New Roman" panose="02020603050405020304" pitchFamily="18" charset="0"/>
                <a:cs typeface="Times New Roman" panose="02020603050405020304" pitchFamily="18" charset="0"/>
              </a:rPr>
              <a:t>Warnings</a:t>
            </a:r>
          </a:p>
          <a:p>
            <a:pPr lvl="1" fontAlgn="auto">
              <a:spcAft>
                <a:spcPts val="0"/>
              </a:spcAft>
            </a:pPr>
            <a:r>
              <a:rPr lang="en-US" sz="1800" dirty="0">
                <a:latin typeface="Times New Roman" panose="02020603050405020304" pitchFamily="18" charset="0"/>
                <a:cs typeface="Times New Roman" panose="02020603050405020304" pitchFamily="18" charset="0"/>
              </a:rPr>
              <a:t>Cautions</a:t>
            </a:r>
          </a:p>
          <a:p>
            <a:pPr fontAlgn="auto">
              <a:spcAft>
                <a:spcPts val="0"/>
              </a:spcAft>
            </a:pPr>
            <a:r>
              <a:rPr lang="en-US" sz="2000" dirty="0">
                <a:latin typeface="Times New Roman" panose="02020603050405020304" pitchFamily="18" charset="0"/>
                <a:cs typeface="Times New Roman" panose="02020603050405020304" pitchFamily="18" charset="0"/>
              </a:rPr>
              <a:t>Accesses in upper toolbar or alarm submenu</a:t>
            </a:r>
          </a:p>
        </p:txBody>
      </p:sp>
      <p:pic>
        <p:nvPicPr>
          <p:cNvPr id="3" name="Picture 2">
            <a:extLst>
              <a:ext uri="{FF2B5EF4-FFF2-40B4-BE49-F238E27FC236}">
                <a16:creationId xmlns:a16="http://schemas.microsoft.com/office/drawing/2014/main" id="{D79DAFAC-F2A9-4E87-9D41-0E7F62E21EAB}"/>
              </a:ext>
            </a:extLst>
          </p:cNvPr>
          <p:cNvPicPr>
            <a:picLocks noChangeAspect="1"/>
          </p:cNvPicPr>
          <p:nvPr/>
        </p:nvPicPr>
        <p:blipFill>
          <a:blip r:embed="rId5"/>
          <a:stretch>
            <a:fillRect/>
          </a:stretch>
        </p:blipFill>
        <p:spPr>
          <a:xfrm>
            <a:off x="4553314" y="1676400"/>
            <a:ext cx="4590686" cy="816935"/>
          </a:xfrm>
          <a:prstGeom prst="rect">
            <a:avLst/>
          </a:prstGeom>
        </p:spPr>
      </p:pic>
      <p:pic>
        <p:nvPicPr>
          <p:cNvPr id="4" name="Picture 3">
            <a:extLst>
              <a:ext uri="{FF2B5EF4-FFF2-40B4-BE49-F238E27FC236}">
                <a16:creationId xmlns:a16="http://schemas.microsoft.com/office/drawing/2014/main" id="{940E916C-9D7D-42C6-8F1E-7B74A61E3FA2}"/>
              </a:ext>
            </a:extLst>
          </p:cNvPr>
          <p:cNvPicPr>
            <a:picLocks noChangeAspect="1"/>
          </p:cNvPicPr>
          <p:nvPr/>
        </p:nvPicPr>
        <p:blipFill>
          <a:blip r:embed="rId6"/>
          <a:stretch>
            <a:fillRect/>
          </a:stretch>
        </p:blipFill>
        <p:spPr>
          <a:xfrm>
            <a:off x="7492179" y="2219324"/>
            <a:ext cx="1651821" cy="4638675"/>
          </a:xfrm>
          <a:prstGeom prst="rect">
            <a:avLst/>
          </a:prstGeom>
        </p:spPr>
      </p:pic>
      <p:pic>
        <p:nvPicPr>
          <p:cNvPr id="6" name="Picture 5">
            <a:extLst>
              <a:ext uri="{FF2B5EF4-FFF2-40B4-BE49-F238E27FC236}">
                <a16:creationId xmlns:a16="http://schemas.microsoft.com/office/drawing/2014/main" id="{182C6D4B-9483-4100-A06A-17E5991E1714}"/>
              </a:ext>
            </a:extLst>
          </p:cNvPr>
          <p:cNvPicPr>
            <a:picLocks noChangeAspect="1"/>
          </p:cNvPicPr>
          <p:nvPr/>
        </p:nvPicPr>
        <p:blipFill>
          <a:blip r:embed="rId7"/>
          <a:stretch>
            <a:fillRect/>
          </a:stretch>
        </p:blipFill>
        <p:spPr>
          <a:xfrm>
            <a:off x="5047471" y="2487503"/>
            <a:ext cx="2444708" cy="2584928"/>
          </a:xfrm>
          <a:prstGeom prst="rect">
            <a:avLst/>
          </a:prstGeom>
        </p:spPr>
      </p:pic>
      <p:pic>
        <p:nvPicPr>
          <p:cNvPr id="14" name="Picture 13">
            <a:extLst>
              <a:ext uri="{FF2B5EF4-FFF2-40B4-BE49-F238E27FC236}">
                <a16:creationId xmlns:a16="http://schemas.microsoft.com/office/drawing/2014/main" id="{B351FE48-80F6-431E-AD1F-610521401EDC}"/>
              </a:ext>
            </a:extLst>
          </p:cNvPr>
          <p:cNvPicPr>
            <a:picLocks noChangeAspect="1"/>
          </p:cNvPicPr>
          <p:nvPr/>
        </p:nvPicPr>
        <p:blipFill>
          <a:blip r:embed="rId8"/>
          <a:stretch>
            <a:fillRect/>
          </a:stretch>
        </p:blipFill>
        <p:spPr>
          <a:xfrm>
            <a:off x="-14076" y="4169735"/>
            <a:ext cx="5230821" cy="2365453"/>
          </a:xfrm>
          <a:prstGeom prst="rect">
            <a:avLst/>
          </a:prstGeom>
        </p:spPr>
      </p:pic>
      <p:sp>
        <p:nvSpPr>
          <p:cNvPr id="21" name="Oval 20">
            <a:extLst>
              <a:ext uri="{FF2B5EF4-FFF2-40B4-BE49-F238E27FC236}">
                <a16:creationId xmlns:a16="http://schemas.microsoft.com/office/drawing/2014/main" id="{C885D838-D32E-4336-A69C-D9F5FCFED85E}"/>
              </a:ext>
            </a:extLst>
          </p:cNvPr>
          <p:cNvSpPr/>
          <p:nvPr/>
        </p:nvSpPr>
        <p:spPr>
          <a:xfrm>
            <a:off x="7327489" y="2271925"/>
            <a:ext cx="990600" cy="4054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302033C8-320B-4FA8-9DB3-F62F746D0F7E}"/>
              </a:ext>
            </a:extLst>
          </p:cNvPr>
          <p:cNvSpPr/>
          <p:nvPr/>
        </p:nvSpPr>
        <p:spPr>
          <a:xfrm>
            <a:off x="7327489" y="2814268"/>
            <a:ext cx="990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F4FD32B-94D9-478D-A370-AA9B73DDC8C5}"/>
              </a:ext>
            </a:extLst>
          </p:cNvPr>
          <p:cNvSpPr/>
          <p:nvPr/>
        </p:nvSpPr>
        <p:spPr>
          <a:xfrm>
            <a:off x="7331739" y="3281733"/>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96259185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arn(inVertical)">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barn(inVertical)">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arn(inVertical)">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animBg="1"/>
      <p:bldP spid="23"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VMS Man Overboard</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4">
            <a:extLst>
              <a:ext uri="{FF2B5EF4-FFF2-40B4-BE49-F238E27FC236}">
                <a16:creationId xmlns:a16="http://schemas.microsoft.com/office/drawing/2014/main" id="{269B5C37-66A0-47FC-BF3E-882D5BCA4640}"/>
              </a:ext>
            </a:extLst>
          </p:cNvPr>
          <p:cNvSpPr txBox="1">
            <a:spLocks/>
          </p:cNvSpPr>
          <p:nvPr/>
        </p:nvSpPr>
        <p:spPr>
          <a:xfrm>
            <a:off x="76200" y="1752601"/>
            <a:ext cx="4165414" cy="27218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sz="2000" dirty="0">
              <a:latin typeface="Times New Roman" panose="02020603050405020304" pitchFamily="18" charset="0"/>
              <a:cs typeface="Times New Roman" panose="02020603050405020304" pitchFamily="18" charset="0"/>
            </a:endParaRPr>
          </a:p>
        </p:txBody>
      </p:sp>
      <p:sp>
        <p:nvSpPr>
          <p:cNvPr id="17" name="Content Placeholder 4">
            <a:extLst>
              <a:ext uri="{FF2B5EF4-FFF2-40B4-BE49-F238E27FC236}">
                <a16:creationId xmlns:a16="http://schemas.microsoft.com/office/drawing/2014/main" id="{3553893D-907B-464C-AB23-EF766A488BC8}"/>
              </a:ext>
            </a:extLst>
          </p:cNvPr>
          <p:cNvSpPr txBox="1">
            <a:spLocks/>
          </p:cNvSpPr>
          <p:nvPr/>
        </p:nvSpPr>
        <p:spPr bwMode="auto">
          <a:xfrm>
            <a:off x="76200" y="1752601"/>
            <a:ext cx="44958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To enter a man overboard, select the “Man Overboard” icon on the upper toolbar.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The MOB icon will be orange while the man overboard is active: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The “Man Overboard” pop-up window will provide necessary information for recovery and can be manually adjusted.</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VMS automatically solves for Set and Drive to aid in recovery.</a:t>
            </a:r>
          </a:p>
        </p:txBody>
      </p:sp>
      <p:pic>
        <p:nvPicPr>
          <p:cNvPr id="5" name="Picture 4">
            <a:extLst>
              <a:ext uri="{FF2B5EF4-FFF2-40B4-BE49-F238E27FC236}">
                <a16:creationId xmlns:a16="http://schemas.microsoft.com/office/drawing/2014/main" id="{39C6B122-38DC-4DCE-8BDB-090F73C048C3}"/>
              </a:ext>
            </a:extLst>
          </p:cNvPr>
          <p:cNvPicPr>
            <a:picLocks noChangeAspect="1"/>
          </p:cNvPicPr>
          <p:nvPr/>
        </p:nvPicPr>
        <p:blipFill>
          <a:blip r:embed="rId5"/>
          <a:stretch>
            <a:fillRect/>
          </a:stretch>
        </p:blipFill>
        <p:spPr>
          <a:xfrm>
            <a:off x="3667647" y="3113532"/>
            <a:ext cx="603556" cy="292633"/>
          </a:xfrm>
          <a:prstGeom prst="rect">
            <a:avLst/>
          </a:prstGeom>
        </p:spPr>
      </p:pic>
      <p:pic>
        <p:nvPicPr>
          <p:cNvPr id="8" name="Picture 7">
            <a:extLst>
              <a:ext uri="{FF2B5EF4-FFF2-40B4-BE49-F238E27FC236}">
                <a16:creationId xmlns:a16="http://schemas.microsoft.com/office/drawing/2014/main" id="{8441F8B8-7D91-447A-AD50-40435C2FD5CB}"/>
              </a:ext>
            </a:extLst>
          </p:cNvPr>
          <p:cNvPicPr>
            <a:picLocks noChangeAspect="1"/>
          </p:cNvPicPr>
          <p:nvPr/>
        </p:nvPicPr>
        <p:blipFill>
          <a:blip r:embed="rId6"/>
          <a:stretch>
            <a:fillRect/>
          </a:stretch>
        </p:blipFill>
        <p:spPr>
          <a:xfrm>
            <a:off x="4842565" y="1683810"/>
            <a:ext cx="4279763" cy="755970"/>
          </a:xfrm>
          <a:prstGeom prst="rect">
            <a:avLst/>
          </a:prstGeom>
        </p:spPr>
      </p:pic>
      <p:pic>
        <p:nvPicPr>
          <p:cNvPr id="16" name="Picture 15">
            <a:extLst>
              <a:ext uri="{FF2B5EF4-FFF2-40B4-BE49-F238E27FC236}">
                <a16:creationId xmlns:a16="http://schemas.microsoft.com/office/drawing/2014/main" id="{AD27E80E-684C-4745-B451-4DD9ECDF2A1B}"/>
              </a:ext>
            </a:extLst>
          </p:cNvPr>
          <p:cNvPicPr>
            <a:picLocks noChangeAspect="1"/>
          </p:cNvPicPr>
          <p:nvPr/>
        </p:nvPicPr>
        <p:blipFill>
          <a:blip r:embed="rId7"/>
          <a:stretch>
            <a:fillRect/>
          </a:stretch>
        </p:blipFill>
        <p:spPr>
          <a:xfrm>
            <a:off x="7029934" y="2453482"/>
            <a:ext cx="2072820" cy="3974937"/>
          </a:xfrm>
          <a:prstGeom prst="rect">
            <a:avLst/>
          </a:prstGeom>
        </p:spPr>
      </p:pic>
      <p:sp>
        <p:nvSpPr>
          <p:cNvPr id="22" name="Oval 21">
            <a:extLst>
              <a:ext uri="{FF2B5EF4-FFF2-40B4-BE49-F238E27FC236}">
                <a16:creationId xmlns:a16="http://schemas.microsoft.com/office/drawing/2014/main" id="{71D6A2C0-4188-4F4D-9F71-E167F1A73CCE}"/>
              </a:ext>
            </a:extLst>
          </p:cNvPr>
          <p:cNvSpPr/>
          <p:nvPr/>
        </p:nvSpPr>
        <p:spPr>
          <a:xfrm>
            <a:off x="7616068" y="1749127"/>
            <a:ext cx="990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26376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VMS Navigation Plans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4">
            <a:extLst>
              <a:ext uri="{FF2B5EF4-FFF2-40B4-BE49-F238E27FC236}">
                <a16:creationId xmlns:a16="http://schemas.microsoft.com/office/drawing/2014/main" id="{269B5C37-66A0-47FC-BF3E-882D5BCA4640}"/>
              </a:ext>
            </a:extLst>
          </p:cNvPr>
          <p:cNvSpPr txBox="1">
            <a:spLocks/>
          </p:cNvSpPr>
          <p:nvPr/>
        </p:nvSpPr>
        <p:spPr>
          <a:xfrm>
            <a:off x="76200" y="1752601"/>
            <a:ext cx="4165414" cy="27218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sz="2000" dirty="0">
              <a:latin typeface="Times New Roman" panose="02020603050405020304" pitchFamily="18" charset="0"/>
              <a:cs typeface="Times New Roman" panose="02020603050405020304" pitchFamily="18" charset="0"/>
            </a:endParaRPr>
          </a:p>
        </p:txBody>
      </p:sp>
      <p:sp>
        <p:nvSpPr>
          <p:cNvPr id="18" name="Content Placeholder 4">
            <a:extLst>
              <a:ext uri="{FF2B5EF4-FFF2-40B4-BE49-F238E27FC236}">
                <a16:creationId xmlns:a16="http://schemas.microsoft.com/office/drawing/2014/main" id="{13203CBA-C542-47D7-A88A-E4951E4DB681}"/>
              </a:ext>
            </a:extLst>
          </p:cNvPr>
          <p:cNvSpPr txBox="1">
            <a:spLocks/>
          </p:cNvSpPr>
          <p:nvPr/>
        </p:nvSpPr>
        <p:spPr>
          <a:xfrm>
            <a:off x="76200" y="1752601"/>
            <a:ext cx="8991600" cy="449579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2800" dirty="0">
                <a:latin typeface="Times New Roman" panose="02020603050405020304" pitchFamily="18" charset="0"/>
                <a:cs typeface="Times New Roman" panose="02020603050405020304" pitchFamily="18" charset="0"/>
              </a:rPr>
              <a:t>We use the many functions of VMS to aid in voyage planning</a:t>
            </a:r>
          </a:p>
          <a:p>
            <a:pPr fontAlgn="auto">
              <a:spcAft>
                <a:spcPts val="0"/>
              </a:spcAft>
            </a:pPr>
            <a:r>
              <a:rPr lang="en-US" sz="2800" dirty="0">
                <a:latin typeface="Times New Roman" panose="02020603050405020304" pitchFamily="18" charset="0"/>
                <a:cs typeface="Times New Roman" panose="02020603050405020304" pitchFamily="18" charset="0"/>
              </a:rPr>
              <a:t>Our ultimate goal is to create a Navigation Plan in the system for watch-standers to follow on the bridge.</a:t>
            </a:r>
          </a:p>
          <a:p>
            <a:pPr fontAlgn="auto">
              <a:spcAft>
                <a:spcPts val="0"/>
              </a:spcAft>
            </a:pPr>
            <a:r>
              <a:rPr lang="en-US" sz="2800" dirty="0">
                <a:latin typeface="Times New Roman" panose="02020603050405020304" pitchFamily="18" charset="0"/>
                <a:cs typeface="Times New Roman" panose="02020603050405020304" pitchFamily="18" charset="0"/>
              </a:rPr>
              <a:t>A Nav Plan in VMS has </a:t>
            </a:r>
            <a:r>
              <a:rPr lang="en-US" sz="2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three</a:t>
            </a:r>
            <a:r>
              <a:rPr lang="en-US" sz="2800" dirty="0">
                <a:latin typeface="Times New Roman" panose="02020603050405020304" pitchFamily="18" charset="0"/>
                <a:cs typeface="Times New Roman" panose="02020603050405020304" pitchFamily="18" charset="0"/>
              </a:rPr>
              <a:t> primary components:</a:t>
            </a:r>
          </a:p>
          <a:p>
            <a:pPr lvl="1" fontAlgn="auto">
              <a:spcAft>
                <a:spcPts val="0"/>
              </a:spcAft>
            </a:pPr>
            <a:r>
              <a:rPr lang="en-US"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Charts</a:t>
            </a:r>
            <a:r>
              <a:rPr lang="en-US" sz="2400" dirty="0">
                <a:latin typeface="Times New Roman" panose="02020603050405020304" pitchFamily="18" charset="0"/>
                <a:cs typeface="Times New Roman" panose="02020603050405020304" pitchFamily="18" charset="0"/>
              </a:rPr>
              <a:t> (what area we are operating in)</a:t>
            </a:r>
          </a:p>
          <a:p>
            <a:pPr lvl="1" fontAlgn="auto">
              <a:spcAft>
                <a:spcPts val="0"/>
              </a:spcAft>
            </a:pPr>
            <a:r>
              <a:rPr lang="en-US"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Layer</a:t>
            </a:r>
            <a:r>
              <a:rPr lang="en-US" sz="2400" dirty="0">
                <a:latin typeface="Times New Roman" panose="02020603050405020304" pitchFamily="18" charset="0"/>
                <a:cs typeface="Times New Roman" panose="02020603050405020304" pitchFamily="18" charset="0"/>
              </a:rPr>
              <a:t> (customization of the area)</a:t>
            </a:r>
          </a:p>
          <a:p>
            <a:pPr lvl="1" fontAlgn="auto">
              <a:spcAft>
                <a:spcPts val="0"/>
              </a:spcAft>
            </a:pPr>
            <a:r>
              <a:rPr lang="en-US"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Route</a:t>
            </a:r>
            <a:r>
              <a:rPr lang="en-US" sz="2400" dirty="0">
                <a:latin typeface="Times New Roman" panose="02020603050405020304" pitchFamily="18" charset="0"/>
                <a:cs typeface="Times New Roman" panose="02020603050405020304" pitchFamily="18" charset="0"/>
              </a:rPr>
              <a:t> (how we will travel through the area)</a:t>
            </a:r>
          </a:p>
        </p:txBody>
      </p:sp>
    </p:spTree>
    <p:extLst>
      <p:ext uri="{BB962C8B-B14F-4D97-AF65-F5344CB8AC3E}">
        <p14:creationId xmlns:p14="http://schemas.microsoft.com/office/powerpoint/2010/main" val="63332221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Developing a NAV Plan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4">
            <a:extLst>
              <a:ext uri="{FF2B5EF4-FFF2-40B4-BE49-F238E27FC236}">
                <a16:creationId xmlns:a16="http://schemas.microsoft.com/office/drawing/2014/main" id="{269B5C37-66A0-47FC-BF3E-882D5BCA4640}"/>
              </a:ext>
            </a:extLst>
          </p:cNvPr>
          <p:cNvSpPr txBox="1">
            <a:spLocks/>
          </p:cNvSpPr>
          <p:nvPr/>
        </p:nvSpPr>
        <p:spPr>
          <a:xfrm>
            <a:off x="76200" y="1752601"/>
            <a:ext cx="4165414" cy="27218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sz="2000" dirty="0">
              <a:latin typeface="Times New Roman" panose="02020603050405020304" pitchFamily="18" charset="0"/>
              <a:cs typeface="Times New Roman" panose="02020603050405020304" pitchFamily="18" charset="0"/>
            </a:endParaRPr>
          </a:p>
        </p:txBody>
      </p:sp>
      <p:sp>
        <p:nvSpPr>
          <p:cNvPr id="14" name="Content Placeholder 3">
            <a:extLst>
              <a:ext uri="{FF2B5EF4-FFF2-40B4-BE49-F238E27FC236}">
                <a16:creationId xmlns:a16="http://schemas.microsoft.com/office/drawing/2014/main" id="{C833DBA7-E33B-40EE-9D62-59DF7E929DB5}"/>
              </a:ext>
            </a:extLst>
          </p:cNvPr>
          <p:cNvSpPr txBox="1">
            <a:spLocks/>
          </p:cNvSpPr>
          <p:nvPr/>
        </p:nvSpPr>
        <p:spPr>
          <a:xfrm>
            <a:off x="76200" y="1752601"/>
            <a:ext cx="8991600" cy="449579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eaLnBrk="0" fontAlgn="auto" hangingPunct="0">
              <a:spcBef>
                <a:spcPts val="600"/>
              </a:spcBef>
              <a:spcAft>
                <a:spcPts val="0"/>
              </a:spcAft>
              <a:buFont typeface="Arial" pitchFamily="34" charset="0"/>
              <a:buAutoNum type="arabicPeriod"/>
              <a:tabLst>
                <a:tab pos="341313" algn="l"/>
              </a:tabLst>
            </a:pPr>
            <a:r>
              <a:rPr lang="en-US" sz="2400" dirty="0">
                <a:latin typeface="Times New Roman" panose="02020603050405020304" pitchFamily="18" charset="0"/>
                <a:cs typeface="Times New Roman" panose="02020603050405020304" pitchFamily="18" charset="0"/>
              </a:rPr>
              <a:t>Set Chart Settings, Dangers and Safety Parameters</a:t>
            </a:r>
          </a:p>
          <a:p>
            <a:pPr marL="457200" indent="-457200" eaLnBrk="0" fontAlgn="auto" hangingPunct="0">
              <a:spcBef>
                <a:spcPts val="600"/>
              </a:spcBef>
              <a:spcAft>
                <a:spcPts val="0"/>
              </a:spcAft>
              <a:buFont typeface="Arial" pitchFamily="34" charset="0"/>
              <a:buAutoNum type="arabicPeriod"/>
              <a:tabLst>
                <a:tab pos="341313" algn="l"/>
              </a:tabLst>
            </a:pPr>
            <a:r>
              <a:rPr lang="en-US" sz="2400" dirty="0">
                <a:latin typeface="Times New Roman" panose="02020603050405020304" pitchFamily="18" charset="0"/>
                <a:cs typeface="Times New Roman" panose="02020603050405020304" pitchFamily="18" charset="0"/>
              </a:rPr>
              <a:t>Center chart display on the area you will be operating</a:t>
            </a:r>
          </a:p>
          <a:p>
            <a:pPr marL="457200" indent="-457200" eaLnBrk="0" fontAlgn="auto" hangingPunct="0">
              <a:spcBef>
                <a:spcPts val="600"/>
              </a:spcBef>
              <a:spcAft>
                <a:spcPts val="0"/>
              </a:spcAft>
              <a:buFont typeface="Arial" pitchFamily="34" charset="0"/>
              <a:buAutoNum type="arabicPeriod"/>
              <a:tabLst>
                <a:tab pos="341313" algn="l"/>
              </a:tabLst>
            </a:pPr>
            <a:r>
              <a:rPr lang="en-US" sz="2400" dirty="0">
                <a:latin typeface="Times New Roman" panose="02020603050405020304" pitchFamily="18" charset="0"/>
                <a:cs typeface="Times New Roman" panose="02020603050405020304" pitchFamily="18" charset="0"/>
              </a:rPr>
              <a:t>Record required DNCs (charts) for route</a:t>
            </a:r>
          </a:p>
          <a:p>
            <a:pPr marL="457200" indent="-457200" eaLnBrk="0" fontAlgn="auto" hangingPunct="0">
              <a:spcBef>
                <a:spcPts val="600"/>
              </a:spcBef>
              <a:spcAft>
                <a:spcPts val="0"/>
              </a:spcAft>
              <a:buFont typeface="Arial" pitchFamily="34" charset="0"/>
              <a:buAutoNum type="arabicPeriod"/>
              <a:tabLst>
                <a:tab pos="341313" algn="l"/>
              </a:tabLst>
            </a:pPr>
            <a:r>
              <a:rPr lang="en-US" sz="2400" dirty="0">
                <a:latin typeface="Times New Roman" panose="02020603050405020304" pitchFamily="18" charset="0"/>
                <a:cs typeface="Times New Roman" panose="02020603050405020304" pitchFamily="18" charset="0"/>
              </a:rPr>
              <a:t>Create a Layer (customize the area) </a:t>
            </a:r>
          </a:p>
          <a:p>
            <a:pPr marL="857250" lvl="1" indent="-457200" eaLnBrk="0" fontAlgn="auto" hangingPunct="0">
              <a:spcBef>
                <a:spcPts val="600"/>
              </a:spcBef>
              <a:spcAft>
                <a:spcPts val="0"/>
              </a:spcAft>
              <a:tabLst>
                <a:tab pos="341313" algn="l"/>
              </a:tabLst>
            </a:pPr>
            <a:r>
              <a:rPr lang="en-US" sz="2000" dirty="0">
                <a:latin typeface="Times New Roman" panose="02020603050405020304" pitchFamily="18" charset="0"/>
                <a:cs typeface="Times New Roman" panose="02020603050405020304" pitchFamily="18" charset="0"/>
              </a:rPr>
              <a:t>NTM updates if cannot be applied through a VDU</a:t>
            </a:r>
          </a:p>
          <a:p>
            <a:pPr marL="857250" lvl="1" indent="-457200" eaLnBrk="0" fontAlgn="auto" hangingPunct="0">
              <a:spcBef>
                <a:spcPts val="600"/>
              </a:spcBef>
              <a:spcAft>
                <a:spcPts val="0"/>
              </a:spcAft>
              <a:tabLst>
                <a:tab pos="341313" algn="l"/>
              </a:tabLst>
            </a:pPr>
            <a:r>
              <a:rPr lang="en-US" sz="2000" dirty="0">
                <a:latin typeface="Times New Roman" panose="02020603050405020304" pitchFamily="18" charset="0"/>
                <a:cs typeface="Times New Roman" panose="02020603050405020304" pitchFamily="18" charset="0"/>
              </a:rPr>
              <a:t>Navigation Aids to be used for Visual/RADAR LOPs</a:t>
            </a:r>
          </a:p>
          <a:p>
            <a:pPr marL="457200" indent="-457200" eaLnBrk="0" fontAlgn="auto" hangingPunct="0">
              <a:spcBef>
                <a:spcPts val="600"/>
              </a:spcBef>
              <a:spcAft>
                <a:spcPts val="0"/>
              </a:spcAft>
              <a:buFont typeface="+mj-lt"/>
              <a:buAutoNum type="arabicPeriod"/>
              <a:tabLst>
                <a:tab pos="341313" algn="l"/>
              </a:tabLst>
            </a:pPr>
            <a:r>
              <a:rPr lang="en-US" sz="2400" dirty="0">
                <a:latin typeface="Times New Roman" panose="02020603050405020304" pitchFamily="18" charset="0"/>
                <a:cs typeface="Times New Roman" panose="02020603050405020304" pitchFamily="18" charset="0"/>
              </a:rPr>
              <a:t>Create a Route</a:t>
            </a:r>
          </a:p>
          <a:p>
            <a:pPr marL="857250" lvl="1" indent="-457200" eaLnBrk="0" fontAlgn="auto" hangingPunct="0">
              <a:spcBef>
                <a:spcPts val="600"/>
              </a:spcBef>
              <a:spcAft>
                <a:spcPts val="0"/>
              </a:spcAft>
              <a:tabLst>
                <a:tab pos="341313" algn="l"/>
              </a:tabLst>
            </a:pPr>
            <a:r>
              <a:rPr lang="en-US" sz="2000" dirty="0">
                <a:latin typeface="Times New Roman" panose="02020603050405020304" pitchFamily="18" charset="0"/>
                <a:cs typeface="Times New Roman" panose="02020603050405020304" pitchFamily="18" charset="0"/>
              </a:rPr>
              <a:t>ETA/ETD</a:t>
            </a:r>
          </a:p>
          <a:p>
            <a:pPr marL="857250" lvl="1" indent="-457200" eaLnBrk="0" fontAlgn="auto" hangingPunct="0">
              <a:spcBef>
                <a:spcPts val="600"/>
              </a:spcBef>
              <a:spcAft>
                <a:spcPts val="0"/>
              </a:spcAft>
              <a:tabLst>
                <a:tab pos="341313" algn="l"/>
              </a:tabLst>
            </a:pPr>
            <a:r>
              <a:rPr lang="en-US" sz="2000" dirty="0">
                <a:latin typeface="Times New Roman" panose="02020603050405020304" pitchFamily="18" charset="0"/>
                <a:cs typeface="Times New Roman" panose="02020603050405020304" pitchFamily="18" charset="0"/>
              </a:rPr>
              <a:t>Critical Points</a:t>
            </a:r>
          </a:p>
          <a:p>
            <a:pPr marL="457200" indent="-457200" eaLnBrk="0" fontAlgn="auto" hangingPunct="0">
              <a:spcBef>
                <a:spcPts val="600"/>
              </a:spcBef>
              <a:spcAft>
                <a:spcPts val="0"/>
              </a:spcAft>
              <a:buFont typeface="+mj-lt"/>
              <a:buAutoNum type="arabicPeriod"/>
              <a:tabLst>
                <a:tab pos="341313" algn="l"/>
              </a:tabLst>
            </a:pPr>
            <a:r>
              <a:rPr lang="en-US" sz="2400" dirty="0">
                <a:latin typeface="Times New Roman" panose="02020603050405020304" pitchFamily="18" charset="0"/>
                <a:cs typeface="Times New Roman" panose="02020603050405020304" pitchFamily="18" charset="0"/>
              </a:rPr>
              <a:t>Create an Anchorage (if applicable)</a:t>
            </a:r>
          </a:p>
          <a:p>
            <a:pPr marL="457200" indent="-457200" eaLnBrk="0" fontAlgn="auto" hangingPunct="0">
              <a:spcBef>
                <a:spcPts val="600"/>
              </a:spcBef>
              <a:spcAft>
                <a:spcPts val="0"/>
              </a:spcAft>
              <a:buFont typeface="+mj-lt"/>
              <a:buAutoNum type="arabicPeriod"/>
              <a:tabLst>
                <a:tab pos="341313" algn="l"/>
              </a:tabLst>
            </a:pPr>
            <a:r>
              <a:rPr lang="en-US" sz="2400" dirty="0">
                <a:latin typeface="Times New Roman" panose="02020603050405020304" pitchFamily="18" charset="0"/>
                <a:cs typeface="Times New Roman" panose="02020603050405020304" pitchFamily="18" charset="0"/>
              </a:rPr>
              <a:t>Create a Navigation Plan </a:t>
            </a:r>
          </a:p>
          <a:p>
            <a:pPr marL="0" indent="0" fontAlgn="auto">
              <a:spcAft>
                <a:spcPts val="0"/>
              </a:spcAft>
              <a:buFont typeface="Arial" pitchFamily="34" charset="0"/>
              <a:buNone/>
            </a:pPr>
            <a:endParaRPr lang="en-US" b="0" dirty="0"/>
          </a:p>
        </p:txBody>
      </p:sp>
    </p:spTree>
    <p:extLst>
      <p:ext uri="{BB962C8B-B14F-4D97-AF65-F5344CB8AC3E}">
        <p14:creationId xmlns:p14="http://schemas.microsoft.com/office/powerpoint/2010/main" val="367451769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Units of Measure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4">
            <a:extLst>
              <a:ext uri="{FF2B5EF4-FFF2-40B4-BE49-F238E27FC236}">
                <a16:creationId xmlns:a16="http://schemas.microsoft.com/office/drawing/2014/main" id="{269B5C37-66A0-47FC-BF3E-882D5BCA4640}"/>
              </a:ext>
            </a:extLst>
          </p:cNvPr>
          <p:cNvSpPr txBox="1">
            <a:spLocks/>
          </p:cNvSpPr>
          <p:nvPr/>
        </p:nvSpPr>
        <p:spPr>
          <a:xfrm>
            <a:off x="76200" y="1752601"/>
            <a:ext cx="4165414" cy="27218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sz="2000" dirty="0">
              <a:latin typeface="Times New Roman" panose="02020603050405020304" pitchFamily="18" charset="0"/>
              <a:cs typeface="Times New Roman" panose="02020603050405020304" pitchFamily="18" charset="0"/>
            </a:endParaRPr>
          </a:p>
        </p:txBody>
      </p:sp>
      <p:sp>
        <p:nvSpPr>
          <p:cNvPr id="16" name="Content Placeholder 4">
            <a:extLst>
              <a:ext uri="{FF2B5EF4-FFF2-40B4-BE49-F238E27FC236}">
                <a16:creationId xmlns:a16="http://schemas.microsoft.com/office/drawing/2014/main" id="{5814A4F8-BD1B-4707-B612-F05102665B4A}"/>
              </a:ext>
            </a:extLst>
          </p:cNvPr>
          <p:cNvSpPr txBox="1">
            <a:spLocks/>
          </p:cNvSpPr>
          <p:nvPr/>
        </p:nvSpPr>
        <p:spPr>
          <a:xfrm>
            <a:off x="76200" y="1752601"/>
            <a:ext cx="4648200" cy="495299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2000" dirty="0">
                <a:latin typeface="Times New Roman" panose="02020603050405020304" pitchFamily="18" charset="0"/>
                <a:cs typeface="Times New Roman" panose="02020603050405020304" pitchFamily="18" charset="0"/>
              </a:rPr>
              <a:t>While preparing our chart, we want to ensure our information aligns with our display.</a:t>
            </a:r>
          </a:p>
          <a:p>
            <a:pPr fontAlgn="auto">
              <a:spcAft>
                <a:spcPts val="0"/>
              </a:spcAft>
            </a:pPr>
            <a:r>
              <a:rPr lang="en-US" sz="2000" dirty="0">
                <a:latin typeface="Times New Roman" panose="02020603050405020304" pitchFamily="18" charset="0"/>
                <a:cs typeface="Times New Roman" panose="02020603050405020304" pitchFamily="18" charset="0"/>
              </a:rPr>
              <a:t>Units of measure can be changed by selecting “Options” in the “System” submenu.</a:t>
            </a:r>
          </a:p>
          <a:p>
            <a:pPr lvl="1" fontAlgn="auto">
              <a:spcAft>
                <a:spcPts val="0"/>
              </a:spcAft>
            </a:pPr>
            <a:r>
              <a:rPr lang="en-US" sz="1800" dirty="0">
                <a:latin typeface="Times New Roman" panose="02020603050405020304" pitchFamily="18" charset="0"/>
                <a:cs typeface="Times New Roman" panose="02020603050405020304" pitchFamily="18" charset="0"/>
              </a:rPr>
              <a:t>Our default unit for “Depth” and “Height” is “Foot”</a:t>
            </a:r>
          </a:p>
          <a:p>
            <a:pPr lvl="1" fontAlgn="auto">
              <a:spcAft>
                <a:spcPts val="0"/>
              </a:spcAft>
            </a:pPr>
            <a:r>
              <a:rPr lang="en-US" sz="1800" dirty="0">
                <a:latin typeface="Times New Roman" panose="02020603050405020304" pitchFamily="18" charset="0"/>
                <a:cs typeface="Times New Roman" panose="02020603050405020304" pitchFamily="18" charset="0"/>
              </a:rPr>
              <a:t>Our default unit for “Position” is DD°MM’SS”</a:t>
            </a:r>
          </a:p>
          <a:p>
            <a:pPr fontAlgn="auto">
              <a:spcAft>
                <a:spcPts val="0"/>
              </a:spcAft>
            </a:pPr>
            <a:r>
              <a:rPr lang="en-US" sz="2000" dirty="0">
                <a:latin typeface="Times New Roman" panose="02020603050405020304" pitchFamily="18" charset="0"/>
                <a:cs typeface="Times New Roman" panose="02020603050405020304" pitchFamily="18" charset="0"/>
              </a:rPr>
              <a:t>The “Foot/Meter” button on the upper toolbar allows us to display either English or Metric Units</a:t>
            </a:r>
          </a:p>
          <a:p>
            <a:pPr lvl="1" fontAlgn="auto">
              <a:spcAft>
                <a:spcPts val="0"/>
              </a:spcAft>
            </a:pPr>
            <a:r>
              <a:rPr lang="en-US" sz="1800" dirty="0">
                <a:latin typeface="Times New Roman" panose="02020603050405020304" pitchFamily="18" charset="0"/>
                <a:cs typeface="Times New Roman" panose="02020603050405020304" pitchFamily="18" charset="0"/>
              </a:rPr>
              <a:t>Our default is “English Units”</a:t>
            </a:r>
          </a:p>
        </p:txBody>
      </p:sp>
      <p:pic>
        <p:nvPicPr>
          <p:cNvPr id="5" name="Picture 4">
            <a:extLst>
              <a:ext uri="{FF2B5EF4-FFF2-40B4-BE49-F238E27FC236}">
                <a16:creationId xmlns:a16="http://schemas.microsoft.com/office/drawing/2014/main" id="{6CD14C5D-0F56-41CA-BDE4-6A8F7A0D734E}"/>
              </a:ext>
            </a:extLst>
          </p:cNvPr>
          <p:cNvPicPr>
            <a:picLocks noChangeAspect="1"/>
          </p:cNvPicPr>
          <p:nvPr/>
        </p:nvPicPr>
        <p:blipFill>
          <a:blip r:embed="rId5"/>
          <a:stretch>
            <a:fillRect/>
          </a:stretch>
        </p:blipFill>
        <p:spPr>
          <a:xfrm>
            <a:off x="6270093" y="2404040"/>
            <a:ext cx="2853175" cy="4480948"/>
          </a:xfrm>
          <a:prstGeom prst="rect">
            <a:avLst/>
          </a:prstGeom>
        </p:spPr>
      </p:pic>
      <p:pic>
        <p:nvPicPr>
          <p:cNvPr id="3" name="Picture 2">
            <a:extLst>
              <a:ext uri="{FF2B5EF4-FFF2-40B4-BE49-F238E27FC236}">
                <a16:creationId xmlns:a16="http://schemas.microsoft.com/office/drawing/2014/main" id="{E45D0D22-B811-4DFC-89FC-173C1B1C6688}"/>
              </a:ext>
            </a:extLst>
          </p:cNvPr>
          <p:cNvPicPr>
            <a:picLocks noChangeAspect="1"/>
          </p:cNvPicPr>
          <p:nvPr/>
        </p:nvPicPr>
        <p:blipFill>
          <a:blip r:embed="rId6"/>
          <a:stretch>
            <a:fillRect/>
          </a:stretch>
        </p:blipFill>
        <p:spPr>
          <a:xfrm>
            <a:off x="4579532" y="1691792"/>
            <a:ext cx="2261812" cy="1341236"/>
          </a:xfrm>
          <a:prstGeom prst="rect">
            <a:avLst/>
          </a:prstGeom>
        </p:spPr>
      </p:pic>
      <p:pic>
        <p:nvPicPr>
          <p:cNvPr id="4" name="Picture 3">
            <a:extLst>
              <a:ext uri="{FF2B5EF4-FFF2-40B4-BE49-F238E27FC236}">
                <a16:creationId xmlns:a16="http://schemas.microsoft.com/office/drawing/2014/main" id="{3410946D-80E7-4768-8DC2-594A0ED0D328}"/>
              </a:ext>
            </a:extLst>
          </p:cNvPr>
          <p:cNvPicPr>
            <a:picLocks noChangeAspect="1"/>
          </p:cNvPicPr>
          <p:nvPr/>
        </p:nvPicPr>
        <p:blipFill>
          <a:blip r:embed="rId7"/>
          <a:stretch>
            <a:fillRect/>
          </a:stretch>
        </p:blipFill>
        <p:spPr>
          <a:xfrm>
            <a:off x="4572000" y="2923965"/>
            <a:ext cx="2109399" cy="3889585"/>
          </a:xfrm>
          <a:prstGeom prst="rect">
            <a:avLst/>
          </a:prstGeom>
        </p:spPr>
      </p:pic>
      <p:sp>
        <p:nvSpPr>
          <p:cNvPr id="17" name="Oval 16">
            <a:extLst>
              <a:ext uri="{FF2B5EF4-FFF2-40B4-BE49-F238E27FC236}">
                <a16:creationId xmlns:a16="http://schemas.microsoft.com/office/drawing/2014/main" id="{F887C904-97A5-4DAA-BF18-21276EBAD345}"/>
              </a:ext>
            </a:extLst>
          </p:cNvPr>
          <p:cNvSpPr/>
          <p:nvPr/>
        </p:nvSpPr>
        <p:spPr>
          <a:xfrm>
            <a:off x="7647734" y="3113532"/>
            <a:ext cx="990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908483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Chart Settings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4">
            <a:extLst>
              <a:ext uri="{FF2B5EF4-FFF2-40B4-BE49-F238E27FC236}">
                <a16:creationId xmlns:a16="http://schemas.microsoft.com/office/drawing/2014/main" id="{269B5C37-66A0-47FC-BF3E-882D5BCA4640}"/>
              </a:ext>
            </a:extLst>
          </p:cNvPr>
          <p:cNvSpPr txBox="1">
            <a:spLocks/>
          </p:cNvSpPr>
          <p:nvPr/>
        </p:nvSpPr>
        <p:spPr>
          <a:xfrm>
            <a:off x="76200" y="1752601"/>
            <a:ext cx="4165414" cy="27218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sz="2000" dirty="0">
              <a:latin typeface="Times New Roman" panose="02020603050405020304" pitchFamily="18" charset="0"/>
              <a:cs typeface="Times New Roman" panose="02020603050405020304" pitchFamily="18" charset="0"/>
            </a:endParaRPr>
          </a:p>
        </p:txBody>
      </p:sp>
      <p:sp>
        <p:nvSpPr>
          <p:cNvPr id="18" name="Content Placeholder 4">
            <a:extLst>
              <a:ext uri="{FF2B5EF4-FFF2-40B4-BE49-F238E27FC236}">
                <a16:creationId xmlns:a16="http://schemas.microsoft.com/office/drawing/2014/main" id="{7822288F-4757-46E4-B398-F5EC78B3013F}"/>
              </a:ext>
            </a:extLst>
          </p:cNvPr>
          <p:cNvSpPr txBox="1">
            <a:spLocks/>
          </p:cNvSpPr>
          <p:nvPr/>
        </p:nvSpPr>
        <p:spPr>
          <a:xfrm>
            <a:off x="76201" y="1752601"/>
            <a:ext cx="3508052" cy="495299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1800" dirty="0">
                <a:latin typeface="Times New Roman" panose="02020603050405020304" pitchFamily="18" charset="0"/>
                <a:cs typeface="Times New Roman" panose="02020603050405020304" pitchFamily="18" charset="0"/>
              </a:rPr>
              <a:t>We alter our Chart Settings by selecting the “Base/STD/Other/Custom” button on the upper toolbar. Chart Settings are divided under two tabs: “Features” and “Symbology”</a:t>
            </a:r>
          </a:p>
          <a:p>
            <a:pPr lvl="1" fontAlgn="auto">
              <a:spcAft>
                <a:spcPts val="0"/>
              </a:spcAft>
            </a:pPr>
            <a:r>
              <a:rPr lang="en-US" sz="1600" dirty="0">
                <a:latin typeface="Times New Roman" panose="02020603050405020304" pitchFamily="18" charset="0"/>
                <a:cs typeface="Times New Roman" panose="02020603050405020304" pitchFamily="18" charset="0"/>
              </a:rPr>
              <a:t>Our default display mode under “Features” is “Custom”</a:t>
            </a:r>
          </a:p>
          <a:p>
            <a:pPr lvl="1" fontAlgn="auto">
              <a:spcAft>
                <a:spcPts val="0"/>
              </a:spcAft>
            </a:pPr>
            <a:r>
              <a:rPr lang="en-US" sz="1600" dirty="0">
                <a:latin typeface="Times New Roman" panose="02020603050405020304" pitchFamily="18" charset="0"/>
                <a:cs typeface="Times New Roman" panose="02020603050405020304" pitchFamily="18" charset="0"/>
              </a:rPr>
              <a:t>Our default “Custom Display Setting” is “All”</a:t>
            </a:r>
          </a:p>
          <a:p>
            <a:pPr lvl="1" fontAlgn="auto">
              <a:spcAft>
                <a:spcPts val="0"/>
              </a:spcAft>
            </a:pPr>
            <a:r>
              <a:rPr lang="en-US" sz="1600" dirty="0">
                <a:latin typeface="Times New Roman" panose="02020603050405020304" pitchFamily="18" charset="0"/>
                <a:cs typeface="Times New Roman" panose="02020603050405020304" pitchFamily="18" charset="0"/>
              </a:rPr>
              <a:t>Our default “Symbology” is “All”</a:t>
            </a:r>
          </a:p>
          <a:p>
            <a:pPr lvl="1" fontAlgn="auto">
              <a:spcAft>
                <a:spcPts val="0"/>
              </a:spcAft>
            </a:pPr>
            <a:r>
              <a:rPr lang="en-US" sz="1600" dirty="0">
                <a:latin typeface="Times New Roman" panose="02020603050405020304" pitchFamily="18" charset="0"/>
                <a:cs typeface="Times New Roman" panose="02020603050405020304" pitchFamily="18" charset="0"/>
              </a:rPr>
              <a:t>Our Default “Text Scale” is “1.0”</a:t>
            </a:r>
          </a:p>
        </p:txBody>
      </p:sp>
      <p:pic>
        <p:nvPicPr>
          <p:cNvPr id="6" name="Picture 5">
            <a:extLst>
              <a:ext uri="{FF2B5EF4-FFF2-40B4-BE49-F238E27FC236}">
                <a16:creationId xmlns:a16="http://schemas.microsoft.com/office/drawing/2014/main" id="{63F57607-70B7-45A2-A7D3-2638A8A33C65}"/>
              </a:ext>
            </a:extLst>
          </p:cNvPr>
          <p:cNvPicPr>
            <a:picLocks noChangeAspect="1"/>
          </p:cNvPicPr>
          <p:nvPr/>
        </p:nvPicPr>
        <p:blipFill>
          <a:blip r:embed="rId5"/>
          <a:stretch>
            <a:fillRect/>
          </a:stretch>
        </p:blipFill>
        <p:spPr>
          <a:xfrm>
            <a:off x="3430775" y="1698072"/>
            <a:ext cx="1621677" cy="865707"/>
          </a:xfrm>
          <a:prstGeom prst="rect">
            <a:avLst/>
          </a:prstGeom>
        </p:spPr>
      </p:pic>
      <p:pic>
        <p:nvPicPr>
          <p:cNvPr id="8" name="Picture 7">
            <a:extLst>
              <a:ext uri="{FF2B5EF4-FFF2-40B4-BE49-F238E27FC236}">
                <a16:creationId xmlns:a16="http://schemas.microsoft.com/office/drawing/2014/main" id="{8E8D031B-F183-416E-83D4-9192AC451B10}"/>
              </a:ext>
            </a:extLst>
          </p:cNvPr>
          <p:cNvPicPr>
            <a:picLocks noChangeAspect="1"/>
          </p:cNvPicPr>
          <p:nvPr/>
        </p:nvPicPr>
        <p:blipFill>
          <a:blip r:embed="rId6"/>
          <a:stretch>
            <a:fillRect/>
          </a:stretch>
        </p:blipFill>
        <p:spPr>
          <a:xfrm>
            <a:off x="5114195" y="1690746"/>
            <a:ext cx="2017951" cy="5194242"/>
          </a:xfrm>
          <a:prstGeom prst="rect">
            <a:avLst/>
          </a:prstGeom>
        </p:spPr>
      </p:pic>
      <p:pic>
        <p:nvPicPr>
          <p:cNvPr id="14" name="Picture 13">
            <a:extLst>
              <a:ext uri="{FF2B5EF4-FFF2-40B4-BE49-F238E27FC236}">
                <a16:creationId xmlns:a16="http://schemas.microsoft.com/office/drawing/2014/main" id="{091ADC4F-A34D-4263-A581-176D4722A2BA}"/>
              </a:ext>
            </a:extLst>
          </p:cNvPr>
          <p:cNvPicPr>
            <a:picLocks noChangeAspect="1"/>
          </p:cNvPicPr>
          <p:nvPr/>
        </p:nvPicPr>
        <p:blipFill>
          <a:blip r:embed="rId7"/>
          <a:stretch>
            <a:fillRect/>
          </a:stretch>
        </p:blipFill>
        <p:spPr>
          <a:xfrm>
            <a:off x="7132146" y="1687251"/>
            <a:ext cx="2011854" cy="5194242"/>
          </a:xfrm>
          <a:prstGeom prst="rect">
            <a:avLst/>
          </a:prstGeom>
        </p:spPr>
      </p:pic>
      <p:sp>
        <p:nvSpPr>
          <p:cNvPr id="19" name="Oval 18">
            <a:extLst>
              <a:ext uri="{FF2B5EF4-FFF2-40B4-BE49-F238E27FC236}">
                <a16:creationId xmlns:a16="http://schemas.microsoft.com/office/drawing/2014/main" id="{5FDE6637-FD95-4BB8-90BA-91CE7A86520B}"/>
              </a:ext>
            </a:extLst>
          </p:cNvPr>
          <p:cNvSpPr/>
          <p:nvPr/>
        </p:nvSpPr>
        <p:spPr>
          <a:xfrm>
            <a:off x="3961534" y="1984174"/>
            <a:ext cx="990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1777977-1ADB-4750-8F87-599ABE9FFA6B}"/>
              </a:ext>
            </a:extLst>
          </p:cNvPr>
          <p:cNvSpPr/>
          <p:nvPr/>
        </p:nvSpPr>
        <p:spPr>
          <a:xfrm>
            <a:off x="6111671" y="2840661"/>
            <a:ext cx="990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91169E4-1CA1-4495-8B07-3B39C11FBE8A}"/>
              </a:ext>
            </a:extLst>
          </p:cNvPr>
          <p:cNvSpPr/>
          <p:nvPr/>
        </p:nvSpPr>
        <p:spPr>
          <a:xfrm>
            <a:off x="5262563" y="3345761"/>
            <a:ext cx="990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83484C5-A7B1-407E-9302-6BA2F8ADFC6F}"/>
              </a:ext>
            </a:extLst>
          </p:cNvPr>
          <p:cNvSpPr/>
          <p:nvPr/>
        </p:nvSpPr>
        <p:spPr>
          <a:xfrm>
            <a:off x="6974522" y="2130925"/>
            <a:ext cx="990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AEEA37C-8A84-4859-A0FB-B74369BBBC13}"/>
              </a:ext>
            </a:extLst>
          </p:cNvPr>
          <p:cNvSpPr/>
          <p:nvPr/>
        </p:nvSpPr>
        <p:spPr>
          <a:xfrm>
            <a:off x="6957744" y="5498600"/>
            <a:ext cx="990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084824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animBg="1"/>
      <p:bldP spid="20" grpId="0" animBg="1"/>
      <p:bldP spid="21" grpId="0" animBg="1"/>
      <p:bldP spid="22"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F1B35D-B0D6-4823-8705-4F0D9E45C237}"/>
              </a:ext>
            </a:extLst>
          </p:cNvPr>
          <p:cNvPicPr>
            <a:picLocks noChangeAspect="1"/>
          </p:cNvPicPr>
          <p:nvPr/>
        </p:nvPicPr>
        <p:blipFill rotWithShape="1">
          <a:blip r:embed="rId3"/>
          <a:srcRect t="42500" b="27500"/>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References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4184763387"/>
              </p:ext>
            </p:extLst>
          </p:nvPr>
        </p:nvGraphicFramePr>
        <p:xfrm>
          <a:off x="362018" y="2100894"/>
          <a:ext cx="8781982" cy="487680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0">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-The American Practical Navigator, Pub. No. 9, Bowditch, VOL. 1, 2019 Edition</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-Surface Ship Navigation Department Organizations and Regulations Manual (NAVDORM), </a:t>
                      </a:r>
                      <a:r>
                        <a:rPr lang="fr-FR" sz="1600" dirty="0">
                          <a:solidFill>
                            <a:schemeClr val="tx1"/>
                          </a:solidFill>
                          <a:latin typeface="Times New Roman" panose="02020603050405020304" pitchFamily="18" charset="0"/>
                          <a:cs typeface="Times New Roman" panose="02020603050405020304" pitchFamily="18" charset="0"/>
                        </a:rPr>
                        <a:t>COMNAVSURFPAC/COMNAVAIRPAC/COMNAVAIRLANT/COMNAVSURFLANT INSTRUCTION 3530.4 </a:t>
                      </a:r>
                      <a:r>
                        <a:rPr lang="fr-FR" sz="1600" dirty="0" err="1">
                          <a:solidFill>
                            <a:schemeClr val="tx1"/>
                          </a:solidFill>
                          <a:latin typeface="Times New Roman" panose="02020603050405020304" pitchFamily="18" charset="0"/>
                          <a:cs typeface="Times New Roman" panose="02020603050405020304" pitchFamily="18" charset="0"/>
                        </a:rPr>
                        <a:t>series</a:t>
                      </a:r>
                      <a:endParaRPr lang="fr-FR" sz="1600" dirty="0">
                        <a:solidFill>
                          <a:schemeClr val="tx1"/>
                        </a:solidFill>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hangingPunct="0">
                        <a:spcBef>
                          <a:spcPts val="0"/>
                        </a:spcBef>
                        <a:spcAft>
                          <a:spcPts val="0"/>
                        </a:spcAft>
                      </a:pP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-VMS </a:t>
                      </a:r>
                      <a:r>
                        <a:rPr lang="fr-FR"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Operator’s</a:t>
                      </a: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Manual (avalable electronically within the VMS Help Menu)</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93666">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19060683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00207197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473592178"/>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783414242"/>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595412025"/>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768825910"/>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67354761"/>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65286095"/>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583770017"/>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027787369"/>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820982793"/>
                  </a:ext>
                </a:extLst>
              </a:tr>
            </a:tbl>
          </a:graphicData>
        </a:graphic>
      </p:graphicFrame>
    </p:spTree>
    <p:extLst>
      <p:ext uri="{BB962C8B-B14F-4D97-AF65-F5344CB8AC3E}">
        <p14:creationId xmlns:p14="http://schemas.microsoft.com/office/powerpoint/2010/main" val="9283911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Safety Parameters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4">
            <a:extLst>
              <a:ext uri="{FF2B5EF4-FFF2-40B4-BE49-F238E27FC236}">
                <a16:creationId xmlns:a16="http://schemas.microsoft.com/office/drawing/2014/main" id="{269B5C37-66A0-47FC-BF3E-882D5BCA4640}"/>
              </a:ext>
            </a:extLst>
          </p:cNvPr>
          <p:cNvSpPr txBox="1">
            <a:spLocks/>
          </p:cNvSpPr>
          <p:nvPr/>
        </p:nvSpPr>
        <p:spPr>
          <a:xfrm>
            <a:off x="76200" y="1752601"/>
            <a:ext cx="4165414" cy="27218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sz="2000" dirty="0">
              <a:latin typeface="Times New Roman" panose="02020603050405020304" pitchFamily="18" charset="0"/>
              <a:cs typeface="Times New Roman" panose="02020603050405020304" pitchFamily="18" charset="0"/>
            </a:endParaRPr>
          </a:p>
        </p:txBody>
      </p:sp>
      <p:sp>
        <p:nvSpPr>
          <p:cNvPr id="24" name="Content Placeholder 4">
            <a:extLst>
              <a:ext uri="{FF2B5EF4-FFF2-40B4-BE49-F238E27FC236}">
                <a16:creationId xmlns:a16="http://schemas.microsoft.com/office/drawing/2014/main" id="{34B901AA-6034-4C61-969B-FEAA3B22670D}"/>
              </a:ext>
            </a:extLst>
          </p:cNvPr>
          <p:cNvSpPr txBox="1">
            <a:spLocks/>
          </p:cNvSpPr>
          <p:nvPr/>
        </p:nvSpPr>
        <p:spPr bwMode="auto">
          <a:xfrm>
            <a:off x="76200" y="1752601"/>
            <a:ext cx="8382000" cy="49529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18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In order to avoid groundings and collisions, we develop a 3-D Box which moves with the ship called “Own Ship Safety Region.”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18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The Box extends ahead of the Ship to a distance determined by Speed and “Look Ahead Time”.</a:t>
            </a:r>
          </a:p>
        </p:txBody>
      </p:sp>
      <p:sp>
        <p:nvSpPr>
          <p:cNvPr id="25" name="Content Placeholder 4">
            <a:extLst>
              <a:ext uri="{FF2B5EF4-FFF2-40B4-BE49-F238E27FC236}">
                <a16:creationId xmlns:a16="http://schemas.microsoft.com/office/drawing/2014/main" id="{FDF076D2-9CE2-412B-A084-3536B3AF4B0F}"/>
              </a:ext>
            </a:extLst>
          </p:cNvPr>
          <p:cNvSpPr txBox="1">
            <a:spLocks/>
          </p:cNvSpPr>
          <p:nvPr/>
        </p:nvSpPr>
        <p:spPr bwMode="auto">
          <a:xfrm>
            <a:off x="40341" y="3200400"/>
            <a:ext cx="4531659" cy="49529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1800" kern="0" dirty="0">
                <a:solidFill>
                  <a:schemeClr val="tx1"/>
                </a:solidFill>
                <a:latin typeface="Times New Roman" panose="02020603050405020304" pitchFamily="18" charset="0"/>
                <a:cs typeface="Times New Roman" panose="02020603050405020304" pitchFamily="18" charset="0"/>
              </a:rPr>
              <a:t>The values require to be input to create this region are: </a:t>
            </a:r>
          </a:p>
          <a:p>
            <a:endParaRPr lang="en-US" sz="1800" kern="0" dirty="0">
              <a:solidFill>
                <a:schemeClr val="tx1"/>
              </a:solidFill>
              <a:latin typeface="Times New Roman" panose="02020603050405020304" pitchFamily="18" charset="0"/>
              <a:cs typeface="Times New Roman" panose="02020603050405020304" pitchFamily="18" charset="0"/>
            </a:endParaRPr>
          </a:p>
          <a:p>
            <a:pPr lvl="1"/>
            <a:r>
              <a:rPr lang="en-US" sz="1800" kern="0" dirty="0">
                <a:solidFill>
                  <a:schemeClr val="tx1"/>
                </a:solidFill>
                <a:latin typeface="Times New Roman" panose="02020603050405020304" pitchFamily="18" charset="0"/>
                <a:cs typeface="Times New Roman" panose="02020603050405020304" pitchFamily="18" charset="0"/>
              </a:rPr>
              <a:t>Look-Ahead Time (similar to DR)</a:t>
            </a:r>
          </a:p>
          <a:p>
            <a:pPr lvl="1"/>
            <a:r>
              <a:rPr lang="en-US" sz="1800" kern="0" dirty="0">
                <a:solidFill>
                  <a:schemeClr val="tx1"/>
                </a:solidFill>
                <a:latin typeface="Times New Roman" panose="02020603050405020304" pitchFamily="18" charset="0"/>
                <a:cs typeface="Times New Roman" panose="02020603050405020304" pitchFamily="18" charset="0"/>
              </a:rPr>
              <a:t>Added Breadth </a:t>
            </a:r>
          </a:p>
          <a:p>
            <a:pPr lvl="1"/>
            <a:r>
              <a:rPr lang="en-US" sz="1800" kern="0" dirty="0">
                <a:solidFill>
                  <a:schemeClr val="tx1"/>
                </a:solidFill>
                <a:latin typeface="Times New Roman" panose="02020603050405020304" pitchFamily="18" charset="0"/>
                <a:cs typeface="Times New Roman" panose="02020603050405020304" pitchFamily="18" charset="0"/>
              </a:rPr>
              <a:t>Safety Depth </a:t>
            </a:r>
          </a:p>
          <a:p>
            <a:pPr lvl="1"/>
            <a:r>
              <a:rPr lang="en-US" sz="1800" kern="0" dirty="0">
                <a:solidFill>
                  <a:schemeClr val="tx1"/>
                </a:solidFill>
                <a:latin typeface="Times New Roman" panose="02020603050405020304" pitchFamily="18" charset="0"/>
                <a:cs typeface="Times New Roman" panose="02020603050405020304" pitchFamily="18" charset="0"/>
              </a:rPr>
              <a:t>Safety Height.</a:t>
            </a:r>
          </a:p>
          <a:p>
            <a:endParaRPr lang="en-US" sz="1800" kern="0" dirty="0">
              <a:solidFill>
                <a:schemeClr val="tx1"/>
              </a:solidFill>
              <a:latin typeface="Times New Roman" panose="02020603050405020304" pitchFamily="18" charset="0"/>
              <a:cs typeface="Times New Roman" panose="02020603050405020304" pitchFamily="18" charset="0"/>
            </a:endParaRPr>
          </a:p>
          <a:p>
            <a:r>
              <a:rPr lang="en-US" sz="1800" kern="0" dirty="0">
                <a:solidFill>
                  <a:schemeClr val="tx1"/>
                </a:solidFill>
                <a:latin typeface="Times New Roman" panose="02020603050405020304" pitchFamily="18" charset="0"/>
                <a:cs typeface="Times New Roman" panose="02020603050405020304" pitchFamily="18" charset="0"/>
              </a:rPr>
              <a:t>VMS alarm if our course crosses a danger that falls within set parameters.</a:t>
            </a:r>
          </a:p>
        </p:txBody>
      </p:sp>
      <p:pic>
        <p:nvPicPr>
          <p:cNvPr id="3" name="Picture 2">
            <a:extLst>
              <a:ext uri="{FF2B5EF4-FFF2-40B4-BE49-F238E27FC236}">
                <a16:creationId xmlns:a16="http://schemas.microsoft.com/office/drawing/2014/main" id="{B29CC719-0C7B-45B4-8F0B-C047A19F6D73}"/>
              </a:ext>
            </a:extLst>
          </p:cNvPr>
          <p:cNvPicPr>
            <a:picLocks noChangeAspect="1"/>
          </p:cNvPicPr>
          <p:nvPr/>
        </p:nvPicPr>
        <p:blipFill>
          <a:blip r:embed="rId5"/>
          <a:stretch>
            <a:fillRect/>
          </a:stretch>
        </p:blipFill>
        <p:spPr>
          <a:xfrm>
            <a:off x="4520078" y="3366258"/>
            <a:ext cx="4572396" cy="2469094"/>
          </a:xfrm>
          <a:prstGeom prst="rect">
            <a:avLst/>
          </a:prstGeom>
        </p:spPr>
      </p:pic>
    </p:spTree>
    <p:extLst>
      <p:ext uri="{BB962C8B-B14F-4D97-AF65-F5344CB8AC3E}">
        <p14:creationId xmlns:p14="http://schemas.microsoft.com/office/powerpoint/2010/main" val="387750526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Own Ship Safety Region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4">
            <a:extLst>
              <a:ext uri="{FF2B5EF4-FFF2-40B4-BE49-F238E27FC236}">
                <a16:creationId xmlns:a16="http://schemas.microsoft.com/office/drawing/2014/main" id="{269B5C37-66A0-47FC-BF3E-882D5BCA4640}"/>
              </a:ext>
            </a:extLst>
          </p:cNvPr>
          <p:cNvSpPr txBox="1">
            <a:spLocks/>
          </p:cNvSpPr>
          <p:nvPr/>
        </p:nvSpPr>
        <p:spPr>
          <a:xfrm>
            <a:off x="76200" y="1752601"/>
            <a:ext cx="4165414" cy="27218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sz="2000" dirty="0">
              <a:latin typeface="Times New Roman" panose="02020603050405020304" pitchFamily="18" charset="0"/>
              <a:cs typeface="Times New Roman" panose="02020603050405020304" pitchFamily="18" charset="0"/>
            </a:endParaRPr>
          </a:p>
        </p:txBody>
      </p:sp>
      <p:sp>
        <p:nvSpPr>
          <p:cNvPr id="14" name="Content Placeholder 4">
            <a:extLst>
              <a:ext uri="{FF2B5EF4-FFF2-40B4-BE49-F238E27FC236}">
                <a16:creationId xmlns:a16="http://schemas.microsoft.com/office/drawing/2014/main" id="{67192A88-7801-4435-B605-4405A2DEF769}"/>
              </a:ext>
            </a:extLst>
          </p:cNvPr>
          <p:cNvSpPr txBox="1">
            <a:spLocks/>
          </p:cNvSpPr>
          <p:nvPr/>
        </p:nvSpPr>
        <p:spPr>
          <a:xfrm>
            <a:off x="76200" y="1600200"/>
            <a:ext cx="9144000" cy="495299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2000" b="1" dirty="0">
                <a:latin typeface="Times New Roman" panose="02020603050405020304" pitchFamily="18" charset="0"/>
                <a:cs typeface="Times New Roman" panose="02020603050405020304" pitchFamily="18" charset="0"/>
              </a:rPr>
              <a:t>Look-ahead time</a:t>
            </a:r>
          </a:p>
          <a:p>
            <a:pPr lvl="1" fontAlgn="auto">
              <a:spcAft>
                <a:spcPts val="0"/>
              </a:spcAft>
            </a:pPr>
            <a:r>
              <a:rPr lang="en-US" sz="1800" b="0" dirty="0">
                <a:latin typeface="Times New Roman" panose="02020603050405020304" pitchFamily="18" charset="0"/>
                <a:cs typeface="Times New Roman" panose="02020603050405020304" pitchFamily="18" charset="0"/>
              </a:rPr>
              <a:t>As prescribed in NAVDORM</a:t>
            </a:r>
          </a:p>
          <a:p>
            <a:pPr lvl="1" fontAlgn="auto">
              <a:spcAft>
                <a:spcPts val="0"/>
              </a:spcAft>
            </a:pPr>
            <a:r>
              <a:rPr lang="en-US" sz="1800" b="0" dirty="0">
                <a:latin typeface="Times New Roman" panose="02020603050405020304" pitchFamily="18" charset="0"/>
                <a:cs typeface="Times New Roman" panose="02020603050405020304" pitchFamily="18" charset="0"/>
              </a:rPr>
              <a:t>2x Fix Interval</a:t>
            </a:r>
          </a:p>
          <a:p>
            <a:pPr fontAlgn="auto">
              <a:spcAft>
                <a:spcPts val="0"/>
              </a:spcAft>
            </a:pPr>
            <a:r>
              <a:rPr lang="en-US" sz="2000" b="1" dirty="0">
                <a:latin typeface="Times New Roman" panose="02020603050405020304" pitchFamily="18" charset="0"/>
                <a:cs typeface="Times New Roman" panose="02020603050405020304" pitchFamily="18" charset="0"/>
              </a:rPr>
              <a:t>Added Breadth</a:t>
            </a:r>
          </a:p>
          <a:p>
            <a:pPr lvl="1" fontAlgn="auto">
              <a:spcAft>
                <a:spcPts val="0"/>
              </a:spcAft>
            </a:pPr>
            <a:r>
              <a:rPr lang="en-US" sz="1800" b="0" dirty="0">
                <a:latin typeface="Times New Roman" panose="02020603050405020304" pitchFamily="18" charset="0"/>
                <a:cs typeface="Times New Roman" panose="02020603050405020304" pitchFamily="18" charset="0"/>
              </a:rPr>
              <a:t>Ship’s beam width</a:t>
            </a:r>
          </a:p>
          <a:p>
            <a:pPr fontAlgn="auto">
              <a:spcAft>
                <a:spcPts val="0"/>
              </a:spcAft>
            </a:pPr>
            <a:r>
              <a:rPr lang="en-US" sz="2000" b="1" dirty="0">
                <a:latin typeface="Times New Roman" panose="02020603050405020304" pitchFamily="18" charset="0"/>
                <a:cs typeface="Times New Roman" panose="02020603050405020304" pitchFamily="18" charset="0"/>
              </a:rPr>
              <a:t>Safety Depth</a:t>
            </a:r>
          </a:p>
          <a:p>
            <a:pPr lvl="1" fontAlgn="auto">
              <a:spcAft>
                <a:spcPts val="0"/>
              </a:spcAft>
            </a:pPr>
            <a:r>
              <a:rPr lang="en-US" sz="1800" b="0" dirty="0">
                <a:latin typeface="Times New Roman" panose="02020603050405020304" pitchFamily="18" charset="0"/>
                <a:cs typeface="Times New Roman" panose="02020603050405020304" pitchFamily="18" charset="0"/>
              </a:rPr>
              <a:t>Equal to Navigational Draft specified in Ship’s characteristics</a:t>
            </a:r>
          </a:p>
          <a:p>
            <a:pPr lvl="1" fontAlgn="auto">
              <a:spcAft>
                <a:spcPts val="0"/>
              </a:spcAft>
            </a:pPr>
            <a:r>
              <a:rPr lang="en-US" sz="1800" b="0" dirty="0">
                <a:latin typeface="Times New Roman" panose="02020603050405020304" pitchFamily="18" charset="0"/>
                <a:cs typeface="Times New Roman" panose="02020603050405020304" pitchFamily="18" charset="0"/>
              </a:rPr>
              <a:t>Usually Ship’s maximum draft plus 10% or as ordered by CO for safety</a:t>
            </a:r>
          </a:p>
          <a:p>
            <a:pPr lvl="1" fontAlgn="auto">
              <a:spcAft>
                <a:spcPts val="0"/>
              </a:spcAft>
            </a:pPr>
            <a:r>
              <a:rPr lang="en-US" sz="1800" b="0" dirty="0">
                <a:latin typeface="Times New Roman" panose="02020603050405020304" pitchFamily="18" charset="0"/>
                <a:cs typeface="Times New Roman" panose="02020603050405020304" pitchFamily="18" charset="0"/>
              </a:rPr>
              <a:t>Detailed in Ship’s NAVBILL </a:t>
            </a:r>
          </a:p>
          <a:p>
            <a:pPr fontAlgn="auto">
              <a:spcAft>
                <a:spcPts val="0"/>
              </a:spcAft>
            </a:pPr>
            <a:r>
              <a:rPr lang="en-US" sz="2000" b="1" dirty="0">
                <a:latin typeface="Times New Roman" panose="02020603050405020304" pitchFamily="18" charset="0"/>
                <a:cs typeface="Times New Roman" panose="02020603050405020304" pitchFamily="18" charset="0"/>
              </a:rPr>
              <a:t>Safety Height</a:t>
            </a:r>
          </a:p>
          <a:p>
            <a:pPr lvl="1" fontAlgn="auto">
              <a:spcAft>
                <a:spcPts val="0"/>
              </a:spcAft>
            </a:pPr>
            <a:r>
              <a:rPr lang="en-US" sz="1800" b="0" dirty="0">
                <a:latin typeface="Times New Roman" panose="02020603050405020304" pitchFamily="18" charset="0"/>
                <a:cs typeface="Times New Roman" panose="02020603050405020304" pitchFamily="18" charset="0"/>
              </a:rPr>
              <a:t>Height of Mast + (as per common practice) 25 feet</a:t>
            </a:r>
          </a:p>
          <a:p>
            <a:pPr lvl="1" fontAlgn="auto">
              <a:spcAft>
                <a:spcPts val="0"/>
              </a:spcAft>
            </a:pPr>
            <a:r>
              <a:rPr lang="en-US" sz="1800" b="0" dirty="0">
                <a:latin typeface="Times New Roman" panose="02020603050405020304" pitchFamily="18" charset="0"/>
                <a:cs typeface="Times New Roman" panose="02020603050405020304" pitchFamily="18" charset="0"/>
              </a:rPr>
              <a:t>Applies to all Ships regardless of class.</a:t>
            </a:r>
          </a:p>
          <a:p>
            <a:pPr fontAlgn="auto">
              <a:spcAft>
                <a:spcPts val="0"/>
              </a:spcAft>
            </a:pPr>
            <a:r>
              <a:rPr lang="en-US" sz="2000" b="1" dirty="0">
                <a:latin typeface="Times New Roman" panose="02020603050405020304" pitchFamily="18" charset="0"/>
                <a:cs typeface="Times New Roman" panose="02020603050405020304" pitchFamily="18" charset="0"/>
              </a:rPr>
              <a:t>Alarm on Cautions</a:t>
            </a:r>
          </a:p>
          <a:p>
            <a:pPr lvl="1" fontAlgn="auto">
              <a:spcAft>
                <a:spcPts val="0"/>
              </a:spcAft>
            </a:pPr>
            <a:r>
              <a:rPr lang="en-US" sz="1800" b="0" dirty="0">
                <a:latin typeface="Times New Roman" panose="02020603050405020304" pitchFamily="18" charset="0"/>
                <a:cs typeface="Times New Roman" panose="02020603050405020304" pitchFamily="18" charset="0"/>
              </a:rPr>
              <a:t>“ON”</a:t>
            </a:r>
          </a:p>
          <a:p>
            <a:pPr lvl="1" fontAlgn="auto">
              <a:spcAft>
                <a:spcPts val="0"/>
              </a:spcAft>
            </a:pPr>
            <a:endParaRPr lang="en-US" b="0" dirty="0"/>
          </a:p>
        </p:txBody>
      </p:sp>
      <p:pic>
        <p:nvPicPr>
          <p:cNvPr id="4" name="Picture 3">
            <a:extLst>
              <a:ext uri="{FF2B5EF4-FFF2-40B4-BE49-F238E27FC236}">
                <a16:creationId xmlns:a16="http://schemas.microsoft.com/office/drawing/2014/main" id="{2234AC6F-FF15-40B8-A7C2-665C765B7315}"/>
              </a:ext>
            </a:extLst>
          </p:cNvPr>
          <p:cNvPicPr>
            <a:picLocks noChangeAspect="1"/>
          </p:cNvPicPr>
          <p:nvPr/>
        </p:nvPicPr>
        <p:blipFill>
          <a:blip r:embed="rId5"/>
          <a:stretch>
            <a:fillRect/>
          </a:stretch>
        </p:blipFill>
        <p:spPr>
          <a:xfrm>
            <a:off x="3962400" y="1730376"/>
            <a:ext cx="4871126" cy="1981372"/>
          </a:xfrm>
          <a:prstGeom prst="rect">
            <a:avLst/>
          </a:prstGeom>
        </p:spPr>
      </p:pic>
    </p:spTree>
    <p:extLst>
      <p:ext uri="{BB962C8B-B14F-4D97-AF65-F5344CB8AC3E}">
        <p14:creationId xmlns:p14="http://schemas.microsoft.com/office/powerpoint/2010/main" val="328357872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solidFill>
                  <a:schemeClr val="tx1"/>
                </a:solidFill>
                <a:latin typeface="Times New Roman" panose="02020603050405020304" pitchFamily="18" charset="0"/>
                <a:cs typeface="Times New Roman" panose="02020603050405020304" pitchFamily="18" charset="0"/>
              </a:rPr>
              <a:t>NAVDORM Settings</a:t>
            </a:r>
          </a:p>
        </p:txBody>
      </p:sp>
      <p:sp>
        <p:nvSpPr>
          <p:cNvPr id="5" name="Content Placeholder 4"/>
          <p:cNvSpPr>
            <a:spLocks noGrp="1"/>
          </p:cNvSpPr>
          <p:nvPr>
            <p:ph idx="12"/>
          </p:nvPr>
        </p:nvSpPr>
        <p:spPr>
          <a:xfrm>
            <a:off x="76200" y="1752601"/>
            <a:ext cx="4648200" cy="4952999"/>
          </a:xfrm>
        </p:spPr>
        <p:txBody>
          <a:bodyPr/>
          <a:lstStyle/>
          <a:p>
            <a:endParaRPr lang="en-US" dirty="0"/>
          </a:p>
        </p:txBody>
      </p:sp>
      <p:pic>
        <p:nvPicPr>
          <p:cNvPr id="7" name="Picture 6">
            <a:extLst>
              <a:ext uri="{FF2B5EF4-FFF2-40B4-BE49-F238E27FC236}">
                <a16:creationId xmlns:a16="http://schemas.microsoft.com/office/drawing/2014/main" id="{87F4E174-4E04-452B-B534-6EA3FACFC259}"/>
              </a:ext>
            </a:extLst>
          </p:cNvPr>
          <p:cNvPicPr>
            <a:picLocks noChangeAspect="1"/>
          </p:cNvPicPr>
          <p:nvPr/>
        </p:nvPicPr>
        <p:blipFill>
          <a:blip r:embed="rId2"/>
          <a:stretch>
            <a:fillRect/>
          </a:stretch>
        </p:blipFill>
        <p:spPr>
          <a:xfrm>
            <a:off x="105747" y="1594004"/>
            <a:ext cx="4237654" cy="5188573"/>
          </a:xfrm>
          <a:prstGeom prst="rect">
            <a:avLst/>
          </a:prstGeom>
        </p:spPr>
      </p:pic>
      <p:sp>
        <p:nvSpPr>
          <p:cNvPr id="15" name="Oval 14">
            <a:extLst>
              <a:ext uri="{FF2B5EF4-FFF2-40B4-BE49-F238E27FC236}">
                <a16:creationId xmlns:a16="http://schemas.microsoft.com/office/drawing/2014/main" id="{26F41D8A-A30C-48F8-A134-A64209DF4F56}"/>
              </a:ext>
            </a:extLst>
          </p:cNvPr>
          <p:cNvSpPr/>
          <p:nvPr/>
        </p:nvSpPr>
        <p:spPr>
          <a:xfrm>
            <a:off x="152400" y="2971800"/>
            <a:ext cx="40386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B1D6C80-96B8-49DF-9DBB-52D6284A4E94}"/>
              </a:ext>
            </a:extLst>
          </p:cNvPr>
          <p:cNvCxnSpPr>
            <a:cxnSpLocks/>
          </p:cNvCxnSpPr>
          <p:nvPr/>
        </p:nvCxnSpPr>
        <p:spPr>
          <a:xfrm>
            <a:off x="304800" y="3429000"/>
            <a:ext cx="762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B65139-9968-4C1A-9675-D56530C3E241}"/>
              </a:ext>
            </a:extLst>
          </p:cNvPr>
          <p:cNvCxnSpPr>
            <a:cxnSpLocks/>
          </p:cNvCxnSpPr>
          <p:nvPr/>
        </p:nvCxnSpPr>
        <p:spPr>
          <a:xfrm>
            <a:off x="304800" y="3581400"/>
            <a:ext cx="762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C81CF31-9BEB-475A-821B-59736CA2FCAF}"/>
              </a:ext>
            </a:extLst>
          </p:cNvPr>
          <p:cNvCxnSpPr>
            <a:cxnSpLocks/>
          </p:cNvCxnSpPr>
          <p:nvPr/>
        </p:nvCxnSpPr>
        <p:spPr>
          <a:xfrm>
            <a:off x="228600" y="4191000"/>
            <a:ext cx="762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2C0C9A2-0EF6-4113-AEB8-1ED60D101F19}"/>
              </a:ext>
            </a:extLst>
          </p:cNvPr>
          <p:cNvCxnSpPr>
            <a:cxnSpLocks/>
          </p:cNvCxnSpPr>
          <p:nvPr/>
        </p:nvCxnSpPr>
        <p:spPr>
          <a:xfrm>
            <a:off x="228600" y="4343400"/>
            <a:ext cx="762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F52ED82D-981D-4141-8F9E-EEEC05812EA7}"/>
              </a:ext>
            </a:extLst>
          </p:cNvPr>
          <p:cNvPicPr>
            <a:picLocks noChangeAspect="1"/>
          </p:cNvPicPr>
          <p:nvPr/>
        </p:nvPicPr>
        <p:blipFill>
          <a:blip r:embed="rId3"/>
          <a:stretch>
            <a:fillRect/>
          </a:stretch>
        </p:blipFill>
        <p:spPr>
          <a:xfrm>
            <a:off x="1940034" y="1669426"/>
            <a:ext cx="3982545" cy="5188573"/>
          </a:xfrm>
          <a:prstGeom prst="rect">
            <a:avLst/>
          </a:prstGeom>
        </p:spPr>
      </p:pic>
      <p:sp>
        <p:nvSpPr>
          <p:cNvPr id="24" name="Oval 23">
            <a:extLst>
              <a:ext uri="{FF2B5EF4-FFF2-40B4-BE49-F238E27FC236}">
                <a16:creationId xmlns:a16="http://schemas.microsoft.com/office/drawing/2014/main" id="{F762B294-1B7B-4FD9-A374-4841F61A0562}"/>
              </a:ext>
            </a:extLst>
          </p:cNvPr>
          <p:cNvSpPr/>
          <p:nvPr/>
        </p:nvSpPr>
        <p:spPr>
          <a:xfrm>
            <a:off x="1907377" y="3352803"/>
            <a:ext cx="4038600" cy="3809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1BE92052-8782-4FD3-AB8F-2C64B1CA8488}"/>
              </a:ext>
            </a:extLst>
          </p:cNvPr>
          <p:cNvCxnSpPr>
            <a:cxnSpLocks/>
          </p:cNvCxnSpPr>
          <p:nvPr/>
        </p:nvCxnSpPr>
        <p:spPr>
          <a:xfrm>
            <a:off x="2514600" y="3886200"/>
            <a:ext cx="1447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7E0205-B4DA-44CD-8A09-03DB8D61B6D2}"/>
              </a:ext>
            </a:extLst>
          </p:cNvPr>
          <p:cNvCxnSpPr>
            <a:cxnSpLocks/>
          </p:cNvCxnSpPr>
          <p:nvPr/>
        </p:nvCxnSpPr>
        <p:spPr>
          <a:xfrm>
            <a:off x="2590800" y="4572000"/>
            <a:ext cx="1447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5B8E881-806C-40B4-8C6C-35F2F61EFC78}"/>
              </a:ext>
            </a:extLst>
          </p:cNvPr>
          <p:cNvCxnSpPr>
            <a:cxnSpLocks/>
          </p:cNvCxnSpPr>
          <p:nvPr/>
        </p:nvCxnSpPr>
        <p:spPr>
          <a:xfrm>
            <a:off x="2590800" y="4800600"/>
            <a:ext cx="1447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31DB1E1-4C11-4354-8DEF-CA9D5874D959}"/>
              </a:ext>
            </a:extLst>
          </p:cNvPr>
          <p:cNvCxnSpPr>
            <a:cxnSpLocks/>
          </p:cNvCxnSpPr>
          <p:nvPr/>
        </p:nvCxnSpPr>
        <p:spPr>
          <a:xfrm>
            <a:off x="2667000" y="5105400"/>
            <a:ext cx="6096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60F5E64-AB66-4587-A56E-FC4BF92BA10C}"/>
              </a:ext>
            </a:extLst>
          </p:cNvPr>
          <p:cNvCxnSpPr>
            <a:cxnSpLocks/>
          </p:cNvCxnSpPr>
          <p:nvPr/>
        </p:nvCxnSpPr>
        <p:spPr>
          <a:xfrm>
            <a:off x="2667000" y="5334000"/>
            <a:ext cx="12192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2B0BE4C-9A80-48D5-9171-D2C874872E86}"/>
              </a:ext>
            </a:extLst>
          </p:cNvPr>
          <p:cNvCxnSpPr>
            <a:cxnSpLocks/>
          </p:cNvCxnSpPr>
          <p:nvPr/>
        </p:nvCxnSpPr>
        <p:spPr>
          <a:xfrm>
            <a:off x="5181600" y="4191000"/>
            <a:ext cx="6096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90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4">
            <a:extLst>
              <a:ext uri="{FF2B5EF4-FFF2-40B4-BE49-F238E27FC236}">
                <a16:creationId xmlns:a16="http://schemas.microsoft.com/office/drawing/2014/main" id="{269B5C37-66A0-47FC-BF3E-882D5BCA4640}"/>
              </a:ext>
            </a:extLst>
          </p:cNvPr>
          <p:cNvSpPr txBox="1">
            <a:spLocks/>
          </p:cNvSpPr>
          <p:nvPr/>
        </p:nvSpPr>
        <p:spPr>
          <a:xfrm>
            <a:off x="76200" y="1752601"/>
            <a:ext cx="4165414" cy="27218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sz="2000" dirty="0">
              <a:latin typeface="Times New Roman" panose="02020603050405020304" pitchFamily="18" charset="0"/>
              <a:cs typeface="Times New Roman" panose="02020603050405020304" pitchFamily="18" charset="0"/>
            </a:endParaRPr>
          </a:p>
        </p:txBody>
      </p:sp>
      <p:sp>
        <p:nvSpPr>
          <p:cNvPr id="16" name="Content Placeholder 4">
            <a:extLst>
              <a:ext uri="{FF2B5EF4-FFF2-40B4-BE49-F238E27FC236}">
                <a16:creationId xmlns:a16="http://schemas.microsoft.com/office/drawing/2014/main" id="{505115A0-589C-458E-BBB0-E834BCC5BDED}"/>
              </a:ext>
            </a:extLst>
          </p:cNvPr>
          <p:cNvSpPr txBox="1">
            <a:spLocks/>
          </p:cNvSpPr>
          <p:nvPr/>
        </p:nvSpPr>
        <p:spPr>
          <a:xfrm>
            <a:off x="76200" y="1752601"/>
            <a:ext cx="3505200" cy="495299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2400" dirty="0">
                <a:latin typeface="Times New Roman" panose="02020603050405020304" pitchFamily="18" charset="0"/>
                <a:cs typeface="Times New Roman" panose="02020603050405020304" pitchFamily="18" charset="0"/>
              </a:rPr>
              <a:t>Safety region values are entered in two areas: “Dangers” and “Chart Depths/ Heights”</a:t>
            </a:r>
          </a:p>
          <a:p>
            <a:pPr fontAlgn="auto">
              <a:spcAft>
                <a:spcPts val="0"/>
              </a:spcAft>
            </a:pPr>
            <a:r>
              <a:rPr lang="en-US" sz="2400" dirty="0">
                <a:latin typeface="Times New Roman" panose="02020603050405020304" pitchFamily="18" charset="0"/>
                <a:cs typeface="Times New Roman" panose="02020603050405020304" pitchFamily="18" charset="0"/>
              </a:rPr>
              <a:t>Both pop-up windows are accessed in the “Charts” submenu.</a:t>
            </a:r>
          </a:p>
          <a:p>
            <a:pPr fontAlgn="auto">
              <a:spcAft>
                <a:spcPts val="0"/>
              </a:spcAft>
            </a:pPr>
            <a:r>
              <a:rPr lang="en-US" sz="2400" dirty="0">
                <a:latin typeface="Times New Roman" panose="02020603050405020304" pitchFamily="18" charset="0"/>
                <a:cs typeface="Times New Roman" panose="02020603050405020304" pitchFamily="18" charset="0"/>
              </a:rPr>
              <a:t>The “Dangers” pop-up window can also be accessed on the upper toolbar.</a:t>
            </a:r>
          </a:p>
        </p:txBody>
      </p:sp>
      <p:pic>
        <p:nvPicPr>
          <p:cNvPr id="3" name="Picture 2">
            <a:extLst>
              <a:ext uri="{FF2B5EF4-FFF2-40B4-BE49-F238E27FC236}">
                <a16:creationId xmlns:a16="http://schemas.microsoft.com/office/drawing/2014/main" id="{A2D9B367-A6AB-4710-B56C-6C438CFF09F7}"/>
              </a:ext>
            </a:extLst>
          </p:cNvPr>
          <p:cNvPicPr>
            <a:picLocks noChangeAspect="1"/>
          </p:cNvPicPr>
          <p:nvPr/>
        </p:nvPicPr>
        <p:blipFill>
          <a:blip r:embed="rId5"/>
          <a:stretch>
            <a:fillRect/>
          </a:stretch>
        </p:blipFill>
        <p:spPr>
          <a:xfrm>
            <a:off x="1585746" y="6018101"/>
            <a:ext cx="609653" cy="304826"/>
          </a:xfrm>
          <a:prstGeom prst="rect">
            <a:avLst/>
          </a:prstGeom>
        </p:spPr>
      </p:pic>
      <p:pic>
        <p:nvPicPr>
          <p:cNvPr id="17" name="Picture 16">
            <a:extLst>
              <a:ext uri="{FF2B5EF4-FFF2-40B4-BE49-F238E27FC236}">
                <a16:creationId xmlns:a16="http://schemas.microsoft.com/office/drawing/2014/main" id="{B994C109-6C47-4B63-AC0B-EA2495C08796}"/>
              </a:ext>
            </a:extLst>
          </p:cNvPr>
          <p:cNvPicPr>
            <a:picLocks noChangeAspect="1"/>
          </p:cNvPicPr>
          <p:nvPr/>
        </p:nvPicPr>
        <p:blipFill>
          <a:blip r:embed="rId6"/>
          <a:stretch>
            <a:fillRect/>
          </a:stretch>
        </p:blipFill>
        <p:spPr>
          <a:xfrm>
            <a:off x="3429000" y="2427540"/>
            <a:ext cx="2056299" cy="2166410"/>
          </a:xfrm>
          <a:prstGeom prst="rect">
            <a:avLst/>
          </a:prstGeom>
        </p:spPr>
      </p:pic>
      <p:pic>
        <p:nvPicPr>
          <p:cNvPr id="5" name="Picture 4">
            <a:extLst>
              <a:ext uri="{FF2B5EF4-FFF2-40B4-BE49-F238E27FC236}">
                <a16:creationId xmlns:a16="http://schemas.microsoft.com/office/drawing/2014/main" id="{9DEDD863-04F0-4BFC-8186-53A9BDEC29F4}"/>
              </a:ext>
            </a:extLst>
          </p:cNvPr>
          <p:cNvPicPr>
            <a:picLocks noChangeAspect="1"/>
          </p:cNvPicPr>
          <p:nvPr/>
        </p:nvPicPr>
        <p:blipFill>
          <a:blip r:embed="rId7"/>
          <a:stretch>
            <a:fillRect/>
          </a:stretch>
        </p:blipFill>
        <p:spPr>
          <a:xfrm>
            <a:off x="5083712" y="1676400"/>
            <a:ext cx="4060288" cy="719390"/>
          </a:xfrm>
          <a:prstGeom prst="rect">
            <a:avLst/>
          </a:prstGeom>
        </p:spPr>
      </p:pic>
      <p:pic>
        <p:nvPicPr>
          <p:cNvPr id="6" name="Picture 5">
            <a:extLst>
              <a:ext uri="{FF2B5EF4-FFF2-40B4-BE49-F238E27FC236}">
                <a16:creationId xmlns:a16="http://schemas.microsoft.com/office/drawing/2014/main" id="{7AA0A441-D602-4505-BBE3-2AF9B30C4744}"/>
              </a:ext>
            </a:extLst>
          </p:cNvPr>
          <p:cNvPicPr>
            <a:picLocks noChangeAspect="1"/>
          </p:cNvPicPr>
          <p:nvPr/>
        </p:nvPicPr>
        <p:blipFill>
          <a:blip r:embed="rId8"/>
          <a:stretch>
            <a:fillRect/>
          </a:stretch>
        </p:blipFill>
        <p:spPr>
          <a:xfrm>
            <a:off x="5478915" y="2169966"/>
            <a:ext cx="1645234" cy="4688034"/>
          </a:xfrm>
          <a:prstGeom prst="rect">
            <a:avLst/>
          </a:prstGeom>
        </p:spPr>
      </p:pic>
      <p:pic>
        <p:nvPicPr>
          <p:cNvPr id="8" name="Picture 7">
            <a:extLst>
              <a:ext uri="{FF2B5EF4-FFF2-40B4-BE49-F238E27FC236}">
                <a16:creationId xmlns:a16="http://schemas.microsoft.com/office/drawing/2014/main" id="{2AD15E9A-24C8-420C-B3A6-204055EB4F21}"/>
              </a:ext>
            </a:extLst>
          </p:cNvPr>
          <p:cNvPicPr>
            <a:picLocks noChangeAspect="1"/>
          </p:cNvPicPr>
          <p:nvPr/>
        </p:nvPicPr>
        <p:blipFill rotWithShape="1">
          <a:blip r:embed="rId9"/>
          <a:srcRect l="13408"/>
          <a:stretch/>
        </p:blipFill>
        <p:spPr>
          <a:xfrm>
            <a:off x="7140653" y="2181850"/>
            <a:ext cx="1990288" cy="4371052"/>
          </a:xfrm>
          <a:prstGeom prst="rect">
            <a:avLst/>
          </a:prstGeom>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Own Ship Safety Region</a:t>
            </a:r>
          </a:p>
        </p:txBody>
      </p:sp>
      <p:sp>
        <p:nvSpPr>
          <p:cNvPr id="19" name="Oval 18">
            <a:extLst>
              <a:ext uri="{FF2B5EF4-FFF2-40B4-BE49-F238E27FC236}">
                <a16:creationId xmlns:a16="http://schemas.microsoft.com/office/drawing/2014/main" id="{BBF24875-9B15-4F5C-BF7C-EEAA8479E8FC}"/>
              </a:ext>
            </a:extLst>
          </p:cNvPr>
          <p:cNvSpPr/>
          <p:nvPr/>
        </p:nvSpPr>
        <p:spPr>
          <a:xfrm>
            <a:off x="3410225" y="2830347"/>
            <a:ext cx="990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3943B0E-78C4-4F1B-9B9A-4D2388E001E0}"/>
              </a:ext>
            </a:extLst>
          </p:cNvPr>
          <p:cNvSpPr/>
          <p:nvPr/>
        </p:nvSpPr>
        <p:spPr>
          <a:xfrm>
            <a:off x="3410225" y="3134673"/>
            <a:ext cx="990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C35A1FC-C734-4FEB-8CD2-FE969BFEA143}"/>
              </a:ext>
            </a:extLst>
          </p:cNvPr>
          <p:cNvSpPr/>
          <p:nvPr/>
        </p:nvSpPr>
        <p:spPr>
          <a:xfrm>
            <a:off x="5462411" y="5087516"/>
            <a:ext cx="990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F023FD-B090-4A29-A476-7991FC282182}"/>
              </a:ext>
            </a:extLst>
          </p:cNvPr>
          <p:cNvSpPr/>
          <p:nvPr/>
        </p:nvSpPr>
        <p:spPr>
          <a:xfrm>
            <a:off x="5485299" y="5637101"/>
            <a:ext cx="990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CB37A85-4226-4A25-B6CA-28B7310808C6}"/>
              </a:ext>
            </a:extLst>
          </p:cNvPr>
          <p:cNvSpPr/>
          <p:nvPr/>
        </p:nvSpPr>
        <p:spPr>
          <a:xfrm>
            <a:off x="8130828" y="5614735"/>
            <a:ext cx="990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88494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down)">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P spid="21"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4">
            <a:extLst>
              <a:ext uri="{FF2B5EF4-FFF2-40B4-BE49-F238E27FC236}">
                <a16:creationId xmlns:a16="http://schemas.microsoft.com/office/drawing/2014/main" id="{269B5C37-66A0-47FC-BF3E-882D5BCA4640}"/>
              </a:ext>
            </a:extLst>
          </p:cNvPr>
          <p:cNvSpPr txBox="1">
            <a:spLocks/>
          </p:cNvSpPr>
          <p:nvPr/>
        </p:nvSpPr>
        <p:spPr>
          <a:xfrm>
            <a:off x="76200" y="1752601"/>
            <a:ext cx="4165414" cy="27218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sz="2000" dirty="0">
              <a:latin typeface="Times New Roman" panose="02020603050405020304" pitchFamily="18" charset="0"/>
              <a:cs typeface="Times New Roman" panose="02020603050405020304" pitchFamily="18" charset="0"/>
            </a:endParaRPr>
          </a:p>
        </p:txBody>
      </p:sp>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Example</a:t>
            </a:r>
          </a:p>
        </p:txBody>
      </p:sp>
      <p:sp>
        <p:nvSpPr>
          <p:cNvPr id="24" name="Content Placeholder 3">
            <a:extLst>
              <a:ext uri="{FF2B5EF4-FFF2-40B4-BE49-F238E27FC236}">
                <a16:creationId xmlns:a16="http://schemas.microsoft.com/office/drawing/2014/main" id="{226C1669-6E79-4258-A836-4EEF907833D8}"/>
              </a:ext>
            </a:extLst>
          </p:cNvPr>
          <p:cNvSpPr txBox="1">
            <a:spLocks/>
          </p:cNvSpPr>
          <p:nvPr/>
        </p:nvSpPr>
        <p:spPr>
          <a:xfrm>
            <a:off x="76200" y="1752601"/>
            <a:ext cx="4572000" cy="449579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dirty="0">
                <a:latin typeface="Times New Roman" panose="02020603050405020304" pitchFamily="18" charset="0"/>
                <a:cs typeface="Times New Roman" panose="02020603050405020304" pitchFamily="18" charset="0"/>
              </a:rPr>
              <a:t>Ship’s Characteristics</a:t>
            </a:r>
          </a:p>
          <a:p>
            <a:pPr lvl="1" fontAlgn="auto">
              <a:spcAft>
                <a:spcPts val="0"/>
              </a:spcAft>
            </a:pPr>
            <a:r>
              <a:rPr lang="en-US" sz="2400" dirty="0">
                <a:latin typeface="Times New Roman" panose="02020603050405020304" pitchFamily="18" charset="0"/>
                <a:cs typeface="Times New Roman" panose="02020603050405020304" pitchFamily="18" charset="0"/>
              </a:rPr>
              <a:t>Draft: 31 feet</a:t>
            </a:r>
          </a:p>
          <a:p>
            <a:pPr lvl="1" fontAlgn="auto">
              <a:spcAft>
                <a:spcPts val="0"/>
              </a:spcAft>
            </a:pPr>
            <a:r>
              <a:rPr lang="en-US" sz="2400" dirty="0">
                <a:latin typeface="Times New Roman" panose="02020603050405020304" pitchFamily="18" charset="0"/>
                <a:cs typeface="Times New Roman" panose="02020603050405020304" pitchFamily="18" charset="0"/>
              </a:rPr>
              <a:t>Navigation Draft: 36 feet</a:t>
            </a:r>
          </a:p>
          <a:p>
            <a:pPr lvl="1" fontAlgn="auto">
              <a:spcAft>
                <a:spcPts val="0"/>
              </a:spcAft>
            </a:pPr>
            <a:r>
              <a:rPr lang="en-US" sz="2400" dirty="0">
                <a:latin typeface="Times New Roman" panose="02020603050405020304" pitchFamily="18" charset="0"/>
                <a:cs typeface="Times New Roman" panose="02020603050405020304" pitchFamily="18" charset="0"/>
              </a:rPr>
              <a:t>Height of Mast: 160 feet</a:t>
            </a:r>
          </a:p>
          <a:p>
            <a:pPr lvl="1" fontAlgn="auto">
              <a:spcAft>
                <a:spcPts val="0"/>
              </a:spcAft>
            </a:pPr>
            <a:r>
              <a:rPr lang="en-US" sz="2400" dirty="0">
                <a:latin typeface="Times New Roman" panose="02020603050405020304" pitchFamily="18" charset="0"/>
                <a:cs typeface="Times New Roman" panose="02020603050405020304" pitchFamily="18" charset="0"/>
              </a:rPr>
              <a:t>Beam Width: 55 feet</a:t>
            </a:r>
          </a:p>
          <a:p>
            <a:pPr lvl="1" fontAlgn="auto">
              <a:spcAft>
                <a:spcPts val="0"/>
              </a:spcAft>
            </a:pPr>
            <a:r>
              <a:rPr lang="en-US" sz="2400" dirty="0">
                <a:latin typeface="Times New Roman" panose="02020603050405020304" pitchFamily="18" charset="0"/>
                <a:cs typeface="Times New Roman" panose="02020603050405020304" pitchFamily="18" charset="0"/>
              </a:rPr>
              <a:t>Height of Eye: 60 feet</a:t>
            </a:r>
          </a:p>
          <a:p>
            <a:pPr lvl="1" fontAlgn="auto">
              <a:spcAft>
                <a:spcPts val="0"/>
              </a:spcAft>
            </a:pPr>
            <a:r>
              <a:rPr lang="en-US" sz="2400" dirty="0">
                <a:latin typeface="Times New Roman" panose="02020603050405020304" pitchFamily="18" charset="0"/>
                <a:cs typeface="Times New Roman" panose="02020603050405020304" pitchFamily="18" charset="0"/>
              </a:rPr>
              <a:t>Ship Length: 567 feet</a:t>
            </a:r>
          </a:p>
        </p:txBody>
      </p:sp>
      <p:sp>
        <p:nvSpPr>
          <p:cNvPr id="25" name="Content Placeholder 3">
            <a:extLst>
              <a:ext uri="{FF2B5EF4-FFF2-40B4-BE49-F238E27FC236}">
                <a16:creationId xmlns:a16="http://schemas.microsoft.com/office/drawing/2014/main" id="{3E923A6E-935C-4D9C-B7BC-2340EDC74785}"/>
              </a:ext>
            </a:extLst>
          </p:cNvPr>
          <p:cNvSpPr txBox="1">
            <a:spLocks/>
          </p:cNvSpPr>
          <p:nvPr/>
        </p:nvSpPr>
        <p:spPr bwMode="auto">
          <a:xfrm>
            <a:off x="4038600" y="1905001"/>
            <a:ext cx="45720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lvl="1"/>
            <a:endParaRPr lang="en-US" kern="0" dirty="0"/>
          </a:p>
          <a:p>
            <a:pPr marL="457200" lvl="1" indent="0">
              <a:buNone/>
            </a:pPr>
            <a:endParaRPr lang="en-US" sz="2800" b="1" kern="0" dirty="0">
              <a:solidFill>
                <a:schemeClr val="tx1"/>
              </a:solidFill>
              <a:latin typeface="Times New Roman" panose="02020603050405020304" pitchFamily="18" charset="0"/>
              <a:cs typeface="Times New Roman" panose="02020603050405020304" pitchFamily="18" charset="0"/>
            </a:endParaRPr>
          </a:p>
          <a:p>
            <a:pPr marL="457200" lvl="1" indent="0">
              <a:buNone/>
            </a:pPr>
            <a:r>
              <a:rPr lang="en-US" sz="2400" b="1" u="sng" kern="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Safety Depth</a:t>
            </a:r>
          </a:p>
          <a:p>
            <a:pPr marL="457200" lvl="1" indent="0">
              <a:buNone/>
            </a:pPr>
            <a:r>
              <a:rPr lang="en-US" sz="2400" b="1" u="sng" kern="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+ 25 feet = Safety Height</a:t>
            </a:r>
          </a:p>
          <a:p>
            <a:pPr marL="457200" lvl="1" indent="0">
              <a:buNone/>
            </a:pPr>
            <a:r>
              <a:rPr lang="en-US" sz="2400" b="1" u="sng" kern="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Added Breadth</a:t>
            </a:r>
          </a:p>
        </p:txBody>
      </p:sp>
    </p:spTree>
    <p:extLst>
      <p:ext uri="{BB962C8B-B14F-4D97-AF65-F5344CB8AC3E}">
        <p14:creationId xmlns:p14="http://schemas.microsoft.com/office/powerpoint/2010/main" val="90971813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4">
            <a:extLst>
              <a:ext uri="{FF2B5EF4-FFF2-40B4-BE49-F238E27FC236}">
                <a16:creationId xmlns:a16="http://schemas.microsoft.com/office/drawing/2014/main" id="{269B5C37-66A0-47FC-BF3E-882D5BCA4640}"/>
              </a:ext>
            </a:extLst>
          </p:cNvPr>
          <p:cNvSpPr txBox="1">
            <a:spLocks/>
          </p:cNvSpPr>
          <p:nvPr/>
        </p:nvSpPr>
        <p:spPr>
          <a:xfrm>
            <a:off x="76200" y="1752601"/>
            <a:ext cx="4165414" cy="27218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sz="2000" dirty="0">
              <a:latin typeface="Times New Roman" panose="02020603050405020304" pitchFamily="18" charset="0"/>
              <a:cs typeface="Times New Roman" panose="02020603050405020304" pitchFamily="18" charset="0"/>
            </a:endParaRPr>
          </a:p>
        </p:txBody>
      </p:sp>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Brilliance</a:t>
            </a:r>
          </a:p>
        </p:txBody>
      </p:sp>
      <p:sp>
        <p:nvSpPr>
          <p:cNvPr id="24" name="Content Placeholder 4">
            <a:extLst>
              <a:ext uri="{FF2B5EF4-FFF2-40B4-BE49-F238E27FC236}">
                <a16:creationId xmlns:a16="http://schemas.microsoft.com/office/drawing/2014/main" id="{07DEE19C-8AE9-4DF3-A4B4-5D63A8FB796B}"/>
              </a:ext>
            </a:extLst>
          </p:cNvPr>
          <p:cNvSpPr txBox="1">
            <a:spLocks/>
          </p:cNvSpPr>
          <p:nvPr/>
        </p:nvSpPr>
        <p:spPr>
          <a:xfrm>
            <a:off x="76200" y="1752601"/>
            <a:ext cx="4038600" cy="449579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2800" dirty="0">
                <a:latin typeface="Times New Roman" panose="02020603050405020304" pitchFamily="18" charset="0"/>
                <a:cs typeface="Times New Roman" panose="02020603050405020304" pitchFamily="18" charset="0"/>
              </a:rPr>
              <a:t>We are able to adjust the VMS display’s brilliance for different lighting conditions.</a:t>
            </a:r>
          </a:p>
          <a:p>
            <a:pPr fontAlgn="auto">
              <a:spcAft>
                <a:spcPts val="0"/>
              </a:spcAft>
            </a:pPr>
            <a:r>
              <a:rPr lang="en-US" sz="2800" dirty="0">
                <a:latin typeface="Times New Roman" panose="02020603050405020304" pitchFamily="18" charset="0"/>
                <a:cs typeface="Times New Roman" panose="02020603050405020304" pitchFamily="18" charset="0"/>
              </a:rPr>
              <a:t>We can access our brilliance options by selecting the brilliance icon on the lower toolbar or through the brilliance sub-menu.</a:t>
            </a:r>
          </a:p>
        </p:txBody>
      </p:sp>
      <p:pic>
        <p:nvPicPr>
          <p:cNvPr id="4" name="Picture 3">
            <a:extLst>
              <a:ext uri="{FF2B5EF4-FFF2-40B4-BE49-F238E27FC236}">
                <a16:creationId xmlns:a16="http://schemas.microsoft.com/office/drawing/2014/main" id="{4A971861-BFF5-4AD8-A94F-50E496914548}"/>
              </a:ext>
            </a:extLst>
          </p:cNvPr>
          <p:cNvPicPr>
            <a:picLocks noChangeAspect="1"/>
          </p:cNvPicPr>
          <p:nvPr/>
        </p:nvPicPr>
        <p:blipFill>
          <a:blip r:embed="rId5"/>
          <a:stretch>
            <a:fillRect/>
          </a:stretch>
        </p:blipFill>
        <p:spPr>
          <a:xfrm>
            <a:off x="4151284" y="1708150"/>
            <a:ext cx="2444708" cy="2322777"/>
          </a:xfrm>
          <a:prstGeom prst="rect">
            <a:avLst/>
          </a:prstGeom>
        </p:spPr>
      </p:pic>
      <p:pic>
        <p:nvPicPr>
          <p:cNvPr id="7" name="Picture 6">
            <a:extLst>
              <a:ext uri="{FF2B5EF4-FFF2-40B4-BE49-F238E27FC236}">
                <a16:creationId xmlns:a16="http://schemas.microsoft.com/office/drawing/2014/main" id="{728348AD-C9C5-4B1E-8248-A79E4D7A8A90}"/>
              </a:ext>
            </a:extLst>
          </p:cNvPr>
          <p:cNvPicPr>
            <a:picLocks noChangeAspect="1"/>
          </p:cNvPicPr>
          <p:nvPr/>
        </p:nvPicPr>
        <p:blipFill>
          <a:blip r:embed="rId6"/>
          <a:stretch>
            <a:fillRect/>
          </a:stretch>
        </p:blipFill>
        <p:spPr>
          <a:xfrm>
            <a:off x="6412755" y="2805527"/>
            <a:ext cx="2731245" cy="3755461"/>
          </a:xfrm>
          <a:prstGeom prst="rect">
            <a:avLst/>
          </a:prstGeom>
        </p:spPr>
      </p:pic>
    </p:spTree>
    <p:extLst>
      <p:ext uri="{BB962C8B-B14F-4D97-AF65-F5344CB8AC3E}">
        <p14:creationId xmlns:p14="http://schemas.microsoft.com/office/powerpoint/2010/main" val="234094426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4">
            <a:extLst>
              <a:ext uri="{FF2B5EF4-FFF2-40B4-BE49-F238E27FC236}">
                <a16:creationId xmlns:a16="http://schemas.microsoft.com/office/drawing/2014/main" id="{269B5C37-66A0-47FC-BF3E-882D5BCA4640}"/>
              </a:ext>
            </a:extLst>
          </p:cNvPr>
          <p:cNvSpPr txBox="1">
            <a:spLocks/>
          </p:cNvSpPr>
          <p:nvPr/>
        </p:nvSpPr>
        <p:spPr>
          <a:xfrm>
            <a:off x="76200" y="1752601"/>
            <a:ext cx="4165414" cy="27218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800" dirty="0">
                <a:latin typeface="Times New Roman" panose="02020603050405020304" pitchFamily="18" charset="0"/>
                <a:cs typeface="Times New Roman" panose="02020603050405020304" pitchFamily="18" charset="0"/>
              </a:rPr>
              <a:t>To center the chart on a specific position, select “</a:t>
            </a:r>
            <a:r>
              <a:rPr lang="en-US" sz="1800" dirty="0" err="1">
                <a:latin typeface="Times New Roman" panose="02020603050405020304" pitchFamily="18" charset="0"/>
                <a:cs typeface="Times New Roman" panose="02020603050405020304" pitchFamily="18" charset="0"/>
              </a:rPr>
              <a:t>Goto</a:t>
            </a:r>
            <a:r>
              <a:rPr lang="en-US" sz="1800" dirty="0">
                <a:latin typeface="Times New Roman" panose="02020603050405020304" pitchFamily="18" charset="0"/>
                <a:cs typeface="Times New Roman" panose="02020603050405020304" pitchFamily="18" charset="0"/>
              </a:rPr>
              <a:t>” on the lower toolbar to open the “</a:t>
            </a:r>
            <a:r>
              <a:rPr lang="en-US" sz="1800" dirty="0" err="1">
                <a:latin typeface="Times New Roman" panose="02020603050405020304" pitchFamily="18" charset="0"/>
                <a:cs typeface="Times New Roman" panose="02020603050405020304" pitchFamily="18" charset="0"/>
              </a:rPr>
              <a:t>Goto</a:t>
            </a:r>
            <a:r>
              <a:rPr lang="en-US" sz="1800" dirty="0">
                <a:latin typeface="Times New Roman" panose="02020603050405020304" pitchFamily="18" charset="0"/>
                <a:cs typeface="Times New Roman" panose="02020603050405020304" pitchFamily="18" charset="0"/>
              </a:rPr>
              <a:t>” pop-up window.</a:t>
            </a:r>
          </a:p>
          <a:p>
            <a:r>
              <a:rPr lang="en-US" sz="18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8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800" dirty="0">
                <a:latin typeface="Times New Roman" panose="02020603050405020304" pitchFamily="18" charset="0"/>
                <a:cs typeface="Times New Roman" panose="02020603050405020304" pitchFamily="18" charset="0"/>
              </a:rPr>
              <a:t>What area is your chart now centered on?</a:t>
            </a:r>
          </a:p>
          <a:p>
            <a:pPr fontAlgn="auto">
              <a:spcAft>
                <a:spcPts val="0"/>
              </a:spcAft>
            </a:pPr>
            <a:endParaRPr lang="en-US" sz="2000" dirty="0">
              <a:latin typeface="Times New Roman" panose="02020603050405020304" pitchFamily="18" charset="0"/>
              <a:cs typeface="Times New Roman" panose="02020603050405020304" pitchFamily="18" charset="0"/>
            </a:endParaRPr>
          </a:p>
        </p:txBody>
      </p:sp>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Moving the Chart Display</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pic>
        <p:nvPicPr>
          <p:cNvPr id="5" name="Picture 4">
            <a:extLst>
              <a:ext uri="{FF2B5EF4-FFF2-40B4-BE49-F238E27FC236}">
                <a16:creationId xmlns:a16="http://schemas.microsoft.com/office/drawing/2014/main" id="{F27B5B8E-DD61-4AB6-9AAA-810C6D82FE5C}"/>
              </a:ext>
            </a:extLst>
          </p:cNvPr>
          <p:cNvPicPr>
            <a:picLocks noChangeAspect="1"/>
          </p:cNvPicPr>
          <p:nvPr/>
        </p:nvPicPr>
        <p:blipFill>
          <a:blip r:embed="rId5"/>
          <a:stretch>
            <a:fillRect/>
          </a:stretch>
        </p:blipFill>
        <p:spPr>
          <a:xfrm>
            <a:off x="6345693" y="1688755"/>
            <a:ext cx="2798307" cy="2664183"/>
          </a:xfrm>
          <a:prstGeom prst="rect">
            <a:avLst/>
          </a:prstGeom>
        </p:spPr>
      </p:pic>
      <p:pic>
        <p:nvPicPr>
          <p:cNvPr id="6" name="Picture 5">
            <a:extLst>
              <a:ext uri="{FF2B5EF4-FFF2-40B4-BE49-F238E27FC236}">
                <a16:creationId xmlns:a16="http://schemas.microsoft.com/office/drawing/2014/main" id="{AB45A07B-AE1B-4C14-B4B4-F7407C5E7AE5}"/>
              </a:ext>
            </a:extLst>
          </p:cNvPr>
          <p:cNvPicPr>
            <a:picLocks noChangeAspect="1"/>
          </p:cNvPicPr>
          <p:nvPr/>
        </p:nvPicPr>
        <p:blipFill>
          <a:blip r:embed="rId6"/>
          <a:stretch>
            <a:fillRect/>
          </a:stretch>
        </p:blipFill>
        <p:spPr>
          <a:xfrm>
            <a:off x="4763644" y="5169245"/>
            <a:ext cx="3164098" cy="438950"/>
          </a:xfrm>
          <a:prstGeom prst="rect">
            <a:avLst/>
          </a:prstGeom>
        </p:spPr>
      </p:pic>
      <p:sp>
        <p:nvSpPr>
          <p:cNvPr id="16" name="Oval 15">
            <a:extLst>
              <a:ext uri="{FF2B5EF4-FFF2-40B4-BE49-F238E27FC236}">
                <a16:creationId xmlns:a16="http://schemas.microsoft.com/office/drawing/2014/main" id="{C45F618F-3696-4C9A-A9A8-77C272D15203}"/>
              </a:ext>
            </a:extLst>
          </p:cNvPr>
          <p:cNvSpPr/>
          <p:nvPr/>
        </p:nvSpPr>
        <p:spPr>
          <a:xfrm>
            <a:off x="4648200" y="5329981"/>
            <a:ext cx="990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91468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Chart Display Scale</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4" name="Content Placeholder 4">
            <a:extLst>
              <a:ext uri="{FF2B5EF4-FFF2-40B4-BE49-F238E27FC236}">
                <a16:creationId xmlns:a16="http://schemas.microsoft.com/office/drawing/2014/main" id="{54073D34-D966-44E7-9CD7-65D78481262F}"/>
              </a:ext>
            </a:extLst>
          </p:cNvPr>
          <p:cNvSpPr txBox="1">
            <a:spLocks/>
          </p:cNvSpPr>
          <p:nvPr/>
        </p:nvSpPr>
        <p:spPr>
          <a:xfrm>
            <a:off x="76200" y="1752601"/>
            <a:ext cx="4724400" cy="480059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2000" dirty="0">
                <a:latin typeface="Times New Roman" panose="02020603050405020304" pitchFamily="18" charset="0"/>
                <a:cs typeface="Times New Roman" panose="02020603050405020304" pitchFamily="18" charset="0"/>
              </a:rPr>
              <a:t>We can manually adjust the chart display scale on the upper toolbar.</a:t>
            </a:r>
          </a:p>
          <a:p>
            <a:pPr fontAlgn="auto">
              <a:spcAft>
                <a:spcPts val="0"/>
              </a:spcAft>
            </a:pPr>
            <a:r>
              <a:rPr lang="en-US" sz="2000" dirty="0">
                <a:latin typeface="Times New Roman" panose="02020603050405020304" pitchFamily="18" charset="0"/>
                <a:cs typeface="Times New Roman" panose="02020603050405020304" pitchFamily="18" charset="0"/>
              </a:rPr>
              <a:t>Using the directional arrows on either side of the current scale will adjust the displayed scale.</a:t>
            </a:r>
          </a:p>
          <a:p>
            <a:pPr fontAlgn="auto">
              <a:spcAft>
                <a:spcPts val="0"/>
              </a:spcAft>
            </a:pPr>
            <a:r>
              <a:rPr lang="en-US" sz="2000" dirty="0">
                <a:latin typeface="Times New Roman" panose="02020603050405020304" pitchFamily="18" charset="0"/>
                <a:cs typeface="Times New Roman" panose="02020603050405020304" pitchFamily="18" charset="0"/>
              </a:rPr>
              <a:t>Clicking on the current scale will display the chart scale drop-down menu, and we can select the desired scale.</a:t>
            </a:r>
          </a:p>
          <a:p>
            <a:pPr fontAlgn="auto">
              <a:spcAft>
                <a:spcPts val="0"/>
              </a:spcAft>
            </a:pPr>
            <a:r>
              <a:rPr lang="en-US" sz="2000" dirty="0">
                <a:latin typeface="Times New Roman" panose="02020603050405020304" pitchFamily="18" charset="0"/>
                <a:cs typeface="Times New Roman" panose="02020603050405020304" pitchFamily="18" charset="0"/>
              </a:rPr>
              <a:t>We can also zoom on a specific area by right clicking on the display and selecting “Zoom Here.”</a:t>
            </a:r>
          </a:p>
          <a:p>
            <a:pPr lvl="1" fontAlgn="auto">
              <a:spcAft>
                <a:spcPts val="0"/>
              </a:spcAft>
            </a:pPr>
            <a:r>
              <a:rPr lang="en-US" sz="1800" dirty="0">
                <a:latin typeface="Times New Roman" panose="02020603050405020304" pitchFamily="18" charset="0"/>
                <a:cs typeface="Times New Roman" panose="02020603050405020304" pitchFamily="18" charset="0"/>
              </a:rPr>
              <a:t>A dotted, adjustable box will appear around the desired area.</a:t>
            </a:r>
          </a:p>
        </p:txBody>
      </p:sp>
      <p:pic>
        <p:nvPicPr>
          <p:cNvPr id="4" name="Picture 3">
            <a:extLst>
              <a:ext uri="{FF2B5EF4-FFF2-40B4-BE49-F238E27FC236}">
                <a16:creationId xmlns:a16="http://schemas.microsoft.com/office/drawing/2014/main" id="{87A4E60B-DE6F-40B9-9B51-6948E753A0C2}"/>
              </a:ext>
            </a:extLst>
          </p:cNvPr>
          <p:cNvPicPr>
            <a:picLocks noChangeAspect="1"/>
          </p:cNvPicPr>
          <p:nvPr/>
        </p:nvPicPr>
        <p:blipFill>
          <a:blip r:embed="rId5"/>
          <a:stretch>
            <a:fillRect/>
          </a:stretch>
        </p:blipFill>
        <p:spPr>
          <a:xfrm>
            <a:off x="4953000" y="1566213"/>
            <a:ext cx="4176122" cy="5291787"/>
          </a:xfrm>
          <a:prstGeom prst="rect">
            <a:avLst/>
          </a:prstGeom>
        </p:spPr>
      </p:pic>
      <p:sp>
        <p:nvSpPr>
          <p:cNvPr id="17" name="Oval 16">
            <a:extLst>
              <a:ext uri="{FF2B5EF4-FFF2-40B4-BE49-F238E27FC236}">
                <a16:creationId xmlns:a16="http://schemas.microsoft.com/office/drawing/2014/main" id="{D548F150-3BB5-4DFD-A6E7-1FD534649835}"/>
              </a:ext>
            </a:extLst>
          </p:cNvPr>
          <p:cNvSpPr/>
          <p:nvPr/>
        </p:nvSpPr>
        <p:spPr>
          <a:xfrm>
            <a:off x="6585179" y="1809339"/>
            <a:ext cx="990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0F6EC9BF-DF48-45F8-83EC-D76F2A0B31FE}"/>
              </a:ext>
            </a:extLst>
          </p:cNvPr>
          <p:cNvSpPr/>
          <p:nvPr/>
        </p:nvSpPr>
        <p:spPr>
          <a:xfrm>
            <a:off x="6096000" y="1871547"/>
            <a:ext cx="585289" cy="3193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60A18AB-E49A-42BB-9BEB-4F9F7158A87F}"/>
              </a:ext>
            </a:extLst>
          </p:cNvPr>
          <p:cNvSpPr/>
          <p:nvPr/>
        </p:nvSpPr>
        <p:spPr>
          <a:xfrm>
            <a:off x="7474517" y="1866442"/>
            <a:ext cx="585289" cy="3193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44473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Charts in VMS</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5" name="Content Placeholder 4">
            <a:extLst>
              <a:ext uri="{FF2B5EF4-FFF2-40B4-BE49-F238E27FC236}">
                <a16:creationId xmlns:a16="http://schemas.microsoft.com/office/drawing/2014/main" id="{D48562B0-E092-41D6-AB5F-7965107DA061}"/>
              </a:ext>
            </a:extLst>
          </p:cNvPr>
          <p:cNvSpPr txBox="1">
            <a:spLocks/>
          </p:cNvSpPr>
          <p:nvPr/>
        </p:nvSpPr>
        <p:spPr>
          <a:xfrm>
            <a:off x="76200" y="1752601"/>
            <a:ext cx="5105400" cy="449579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2400" dirty="0">
                <a:latin typeface="Times New Roman" panose="02020603050405020304" pitchFamily="18" charset="0"/>
                <a:cs typeface="Times New Roman" panose="02020603050405020304" pitchFamily="18" charset="0"/>
              </a:rPr>
              <a:t>To access the available chart database, select the “Charts drop-down menu” on the upper toolbar.</a:t>
            </a:r>
          </a:p>
          <a:p>
            <a:pPr fontAlgn="auto">
              <a:spcAft>
                <a:spcPts val="0"/>
              </a:spcAft>
            </a:pPr>
            <a:r>
              <a:rPr lang="en-US" sz="2400" dirty="0">
                <a:latin typeface="Times New Roman" panose="02020603050405020304" pitchFamily="18" charset="0"/>
                <a:cs typeface="Times New Roman" panose="02020603050405020304" pitchFamily="18" charset="0"/>
              </a:rPr>
              <a:t>The Navy uses DNCs, so ensure you have the appropriate chart(s) selected.</a:t>
            </a:r>
          </a:p>
          <a:p>
            <a:pPr fontAlgn="auto">
              <a:spcAft>
                <a:spcPts val="0"/>
              </a:spcAft>
            </a:pPr>
            <a:r>
              <a:rPr lang="en-US" sz="2400" dirty="0">
                <a:latin typeface="Times New Roman" panose="02020603050405020304" pitchFamily="18" charset="0"/>
                <a:cs typeface="Times New Roman" panose="02020603050405020304" pitchFamily="18" charset="0"/>
              </a:rPr>
              <a:t>There are four categories of DNCs based on chart scale:</a:t>
            </a:r>
          </a:p>
          <a:p>
            <a:pPr lvl="1" fontAlgn="auto">
              <a:spcAft>
                <a:spcPts val="0"/>
              </a:spcAft>
            </a:pPr>
            <a:r>
              <a:rPr lang="en-US" sz="2000" dirty="0">
                <a:latin typeface="Times New Roman" panose="02020603050405020304" pitchFamily="18" charset="0"/>
                <a:cs typeface="Times New Roman" panose="02020603050405020304" pitchFamily="18" charset="0"/>
              </a:rPr>
              <a:t>General (small scale, large area)</a:t>
            </a:r>
          </a:p>
          <a:p>
            <a:pPr lvl="1" fontAlgn="auto">
              <a:spcAft>
                <a:spcPts val="0"/>
              </a:spcAft>
            </a:pPr>
            <a:r>
              <a:rPr lang="en-US" sz="2000" dirty="0">
                <a:latin typeface="Times New Roman" panose="02020603050405020304" pitchFamily="18" charset="0"/>
                <a:cs typeface="Times New Roman" panose="02020603050405020304" pitchFamily="18" charset="0"/>
              </a:rPr>
              <a:t>Coastal</a:t>
            </a:r>
          </a:p>
          <a:p>
            <a:pPr lvl="1" fontAlgn="auto">
              <a:spcAft>
                <a:spcPts val="0"/>
              </a:spcAft>
            </a:pPr>
            <a:r>
              <a:rPr lang="en-US" sz="2000" dirty="0">
                <a:latin typeface="Times New Roman" panose="02020603050405020304" pitchFamily="18" charset="0"/>
                <a:cs typeface="Times New Roman" panose="02020603050405020304" pitchFamily="18" charset="0"/>
              </a:rPr>
              <a:t>Approach</a:t>
            </a:r>
          </a:p>
          <a:p>
            <a:pPr lvl="1" fontAlgn="auto">
              <a:spcAft>
                <a:spcPts val="0"/>
              </a:spcAft>
            </a:pPr>
            <a:r>
              <a:rPr lang="en-US" sz="2000" dirty="0">
                <a:latin typeface="Times New Roman" panose="02020603050405020304" pitchFamily="18" charset="0"/>
                <a:cs typeface="Times New Roman" panose="02020603050405020304" pitchFamily="18" charset="0"/>
              </a:rPr>
              <a:t>Harbor (large scale, small area)</a:t>
            </a:r>
          </a:p>
        </p:txBody>
      </p:sp>
      <p:pic>
        <p:nvPicPr>
          <p:cNvPr id="16" name="Picture 15">
            <a:extLst>
              <a:ext uri="{FF2B5EF4-FFF2-40B4-BE49-F238E27FC236}">
                <a16:creationId xmlns:a16="http://schemas.microsoft.com/office/drawing/2014/main" id="{5BCA5257-729A-437A-A786-615F1C85A029}"/>
              </a:ext>
            </a:extLst>
          </p:cNvPr>
          <p:cNvPicPr>
            <a:picLocks noChangeAspect="1"/>
          </p:cNvPicPr>
          <p:nvPr/>
        </p:nvPicPr>
        <p:blipFill>
          <a:blip r:embed="rId5"/>
          <a:stretch>
            <a:fillRect/>
          </a:stretch>
        </p:blipFill>
        <p:spPr>
          <a:xfrm>
            <a:off x="6553200" y="1196362"/>
            <a:ext cx="2590800" cy="5661638"/>
          </a:xfrm>
          <a:prstGeom prst="rect">
            <a:avLst/>
          </a:prstGeom>
        </p:spPr>
      </p:pic>
      <p:sp>
        <p:nvSpPr>
          <p:cNvPr id="21" name="Oval 20">
            <a:extLst>
              <a:ext uri="{FF2B5EF4-FFF2-40B4-BE49-F238E27FC236}">
                <a16:creationId xmlns:a16="http://schemas.microsoft.com/office/drawing/2014/main" id="{A64EA753-2E78-46A0-8521-A521AEE2AA4F}"/>
              </a:ext>
            </a:extLst>
          </p:cNvPr>
          <p:cNvSpPr/>
          <p:nvPr/>
        </p:nvSpPr>
        <p:spPr>
          <a:xfrm>
            <a:off x="6844189" y="1519513"/>
            <a:ext cx="990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853F4D7-A9BC-4CA1-B079-89F3CEFC65F4}"/>
              </a:ext>
            </a:extLst>
          </p:cNvPr>
          <p:cNvSpPr/>
          <p:nvPr/>
        </p:nvSpPr>
        <p:spPr>
          <a:xfrm>
            <a:off x="6705600" y="3276600"/>
            <a:ext cx="990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805661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Charts in VMS</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pic>
        <p:nvPicPr>
          <p:cNvPr id="14" name="Picture 13">
            <a:extLst>
              <a:ext uri="{FF2B5EF4-FFF2-40B4-BE49-F238E27FC236}">
                <a16:creationId xmlns:a16="http://schemas.microsoft.com/office/drawing/2014/main" id="{AD48AA52-C6A5-4E41-8B30-BDA8F4B1E0D8}"/>
              </a:ext>
            </a:extLst>
          </p:cNvPr>
          <p:cNvPicPr>
            <a:picLocks noChangeAspect="1"/>
          </p:cNvPicPr>
          <p:nvPr/>
        </p:nvPicPr>
        <p:blipFill>
          <a:blip r:embed="rId5"/>
          <a:stretch>
            <a:fillRect/>
          </a:stretch>
        </p:blipFill>
        <p:spPr>
          <a:xfrm>
            <a:off x="0" y="1645298"/>
            <a:ext cx="5824203" cy="3265714"/>
          </a:xfrm>
          <a:prstGeom prst="rect">
            <a:avLst/>
          </a:prstGeom>
        </p:spPr>
      </p:pic>
      <p:sp>
        <p:nvSpPr>
          <p:cNvPr id="17" name="Oval 16">
            <a:extLst>
              <a:ext uri="{FF2B5EF4-FFF2-40B4-BE49-F238E27FC236}">
                <a16:creationId xmlns:a16="http://schemas.microsoft.com/office/drawing/2014/main" id="{4C549E7C-CB12-4FFB-9008-781DBCFAA62C}"/>
              </a:ext>
            </a:extLst>
          </p:cNvPr>
          <p:cNvSpPr/>
          <p:nvPr/>
        </p:nvSpPr>
        <p:spPr>
          <a:xfrm>
            <a:off x="381000" y="1718389"/>
            <a:ext cx="2895600" cy="4152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9E175F8-0B2A-4E11-AEF8-9B89B40698E5}"/>
              </a:ext>
            </a:extLst>
          </p:cNvPr>
          <p:cNvSpPr/>
          <p:nvPr/>
        </p:nvSpPr>
        <p:spPr>
          <a:xfrm>
            <a:off x="495300" y="2133600"/>
            <a:ext cx="10287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1B3849D-5675-4D56-8258-D2193F98CB6B}"/>
              </a:ext>
            </a:extLst>
          </p:cNvPr>
          <p:cNvSpPr/>
          <p:nvPr/>
        </p:nvSpPr>
        <p:spPr>
          <a:xfrm>
            <a:off x="162718" y="3886200"/>
            <a:ext cx="5552281" cy="8382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397427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821AFF-53EE-456E-AB13-B6B7478DC25A}"/>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972303424"/>
              </p:ext>
            </p:extLst>
          </p:nvPr>
        </p:nvGraphicFramePr>
        <p:xfrm>
          <a:off x="0" y="1676400"/>
          <a:ext cx="9143999" cy="9485506"/>
        </p:xfrm>
        <a:graphic>
          <a:graphicData uri="http://schemas.openxmlformats.org/drawingml/2006/table">
            <a:tbl>
              <a:tblPr firstRow="1" firstCol="1" bandRow="1">
                <a:tableStyleId>{5C22544A-7EE6-4342-B048-85BDC9FD1C3A}</a:tableStyleId>
              </a:tblPr>
              <a:tblGrid>
                <a:gridCol w="9143999">
                  <a:extLst>
                    <a:ext uri="{9D8B030D-6E8A-4147-A177-3AD203B41FA5}">
                      <a16:colId xmlns:a16="http://schemas.microsoft.com/office/drawing/2014/main" val="460837169"/>
                    </a:ext>
                  </a:extLst>
                </a:gridCol>
              </a:tblGrid>
              <a:tr h="236966">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B w="38100" cmpd="sng">
                      <a:noFill/>
                    </a:lnB>
                    <a:noFill/>
                  </a:tcPr>
                </a:tc>
                <a:extLst>
                  <a:ext uri="{0D108BD9-81ED-4DB2-BD59-A6C34878D82A}">
                    <a16:rowId xmlns:a16="http://schemas.microsoft.com/office/drawing/2014/main" val="2697198505"/>
                  </a:ext>
                </a:extLst>
              </a:tr>
              <a:tr h="4620833">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1 - UNDERSTAND the Display and Basic Functions of VMS.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      a. Sensors data and display (SOG, STW, HDG, COG, MOB etc.)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2 - UNDERSTAND the sensor sources and identify valid and invalid sensors.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3 - UNDERSTAND all toolbars and Main Menu options.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4 - UNDERSTAND and set up all Feature Settings IAW SEANAV Navigation Standards.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5 - USE </a:t>
                      </a:r>
                      <a:r>
                        <a:rPr lang="en-US" sz="1800" dirty="0" err="1">
                          <a:solidFill>
                            <a:schemeClr val="tx1"/>
                          </a:solidFill>
                          <a:effectLst/>
                          <a:latin typeface="Times New Roman" panose="02020603050405020304" pitchFamily="18" charset="0"/>
                          <a:cs typeface="Times New Roman" panose="02020603050405020304" pitchFamily="18" charset="0"/>
                        </a:rPr>
                        <a:t>GoTo</a:t>
                      </a:r>
                      <a:r>
                        <a:rPr lang="en-US" sz="1800" dirty="0">
                          <a:solidFill>
                            <a:schemeClr val="tx1"/>
                          </a:solidFill>
                          <a:effectLst/>
                          <a:latin typeface="Times New Roman" panose="02020603050405020304" pitchFamily="18" charset="0"/>
                          <a:cs typeface="Times New Roman" panose="02020603050405020304" pitchFamily="18" charset="0"/>
                        </a:rPr>
                        <a:t> to move to different locations on VMS.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6 - IDENTIFY and load a chart, and understand chart scales.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7 - UNDERSTAND anchoring procedures and considerations.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8 - UNDERSTAND Critical Points, how to input them, and when they should be utilized.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9 - IDENTIFY Chart categories used in VMS and know how to read a DNC name.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10 - OPERATE Various Navigation Tools.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      a. Perform Man-Overboard Procedures</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      b. Lines of Position</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      c. Anchoring</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    </a:t>
                      </a: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r h="4620833">
                <a:tc>
                  <a:txBody>
                    <a:bodyPr/>
                    <a:lstStyle/>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5036550"/>
                  </a:ext>
                </a:extLst>
              </a:tr>
            </a:tbl>
          </a:graphicData>
        </a:graphic>
      </p:graphicFrame>
    </p:spTree>
    <p:extLst>
      <p:ext uri="{BB962C8B-B14F-4D97-AF65-F5344CB8AC3E}">
        <p14:creationId xmlns:p14="http://schemas.microsoft.com/office/powerpoint/2010/main" val="266534009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Required Charts</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4" name="Content Placeholder 3">
            <a:extLst>
              <a:ext uri="{FF2B5EF4-FFF2-40B4-BE49-F238E27FC236}">
                <a16:creationId xmlns:a16="http://schemas.microsoft.com/office/drawing/2014/main" id="{74BCA289-0B58-4058-A511-EF73DAEC39E2}"/>
              </a:ext>
            </a:extLst>
          </p:cNvPr>
          <p:cNvSpPr txBox="1">
            <a:spLocks/>
          </p:cNvSpPr>
          <p:nvPr/>
        </p:nvSpPr>
        <p:spPr>
          <a:xfrm>
            <a:off x="76200" y="1752601"/>
            <a:ext cx="7315200" cy="449579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2000" dirty="0">
                <a:latin typeface="Times New Roman" panose="02020603050405020304" pitchFamily="18" charset="0"/>
                <a:cs typeface="Times New Roman" panose="02020603050405020304" pitchFamily="18" charset="0"/>
              </a:rPr>
              <a:t>Once your display is centered on the desired area, the “Charts drop-down menu” will list all the available charts.</a:t>
            </a:r>
          </a:p>
          <a:p>
            <a:pPr fontAlgn="auto">
              <a:spcAft>
                <a:spcPts val="0"/>
              </a:spcAft>
            </a:pPr>
            <a:endParaRPr lang="en-US" sz="2000" dirty="0">
              <a:latin typeface="Times New Roman" panose="02020603050405020304" pitchFamily="18" charset="0"/>
              <a:cs typeface="Times New Roman" panose="02020603050405020304" pitchFamily="18" charset="0"/>
            </a:endParaRPr>
          </a:p>
          <a:p>
            <a:pPr fontAlgn="auto">
              <a:spcAft>
                <a:spcPts val="0"/>
              </a:spcAft>
            </a:pPr>
            <a:r>
              <a:rPr lang="en-US" sz="2000" dirty="0">
                <a:latin typeface="Times New Roman" panose="02020603050405020304" pitchFamily="18" charset="0"/>
                <a:cs typeface="Times New Roman" panose="02020603050405020304" pitchFamily="18" charset="0"/>
              </a:rPr>
              <a:t>Ex: San Diego Harbor (32-40N; 117-14W)</a:t>
            </a:r>
          </a:p>
          <a:p>
            <a:pPr lvl="1" fontAlgn="auto">
              <a:spcAft>
                <a:spcPts val="0"/>
              </a:spcAft>
            </a:pPr>
            <a:r>
              <a:rPr lang="en-US" sz="1800" dirty="0">
                <a:latin typeface="Times New Roman" panose="02020603050405020304" pitchFamily="18" charset="0"/>
                <a:cs typeface="Times New Roman" panose="02020603050405020304" pitchFamily="18" charset="0"/>
              </a:rPr>
              <a:t>DNCs Required:</a:t>
            </a:r>
          </a:p>
        </p:txBody>
      </p:sp>
      <p:sp>
        <p:nvSpPr>
          <p:cNvPr id="17" name="Content Placeholder 3">
            <a:extLst>
              <a:ext uri="{FF2B5EF4-FFF2-40B4-BE49-F238E27FC236}">
                <a16:creationId xmlns:a16="http://schemas.microsoft.com/office/drawing/2014/main" id="{886A3FF7-D643-4079-BBDF-B104E329E9F3}"/>
              </a:ext>
            </a:extLst>
          </p:cNvPr>
          <p:cNvSpPr txBox="1">
            <a:spLocks/>
          </p:cNvSpPr>
          <p:nvPr/>
        </p:nvSpPr>
        <p:spPr bwMode="auto">
          <a:xfrm>
            <a:off x="381000" y="3657601"/>
            <a:ext cx="4572000" cy="28193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lvl="1" indent="0">
              <a:buNone/>
            </a:pPr>
            <a:r>
              <a:rPr lang="en-US" b="1" kern="0" dirty="0">
                <a:solidFill>
                  <a:schemeClr val="tx1"/>
                </a:solidFill>
                <a:latin typeface="Times New Roman" panose="02020603050405020304" pitchFamily="18" charset="0"/>
                <a:cs typeface="Times New Roman" panose="02020603050405020304" pitchFamily="18" charset="0"/>
              </a:rPr>
              <a:t>Harbor </a:t>
            </a:r>
            <a:r>
              <a:rPr lang="en-US" b="1" kern="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H___________</a:t>
            </a:r>
          </a:p>
          <a:p>
            <a:pPr marL="457200" lvl="1" indent="0">
              <a:buNone/>
            </a:pPr>
            <a:endParaRPr lang="en-US" b="1" kern="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p>
            <a:pPr marL="457200" lvl="1" indent="0">
              <a:buNone/>
            </a:pPr>
            <a:r>
              <a:rPr lang="en-US" b="1" kern="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Approach  A___________</a:t>
            </a:r>
          </a:p>
          <a:p>
            <a:pPr marL="457200" lvl="1" indent="0">
              <a:buNone/>
            </a:pPr>
            <a:endParaRPr lang="en-US" b="1" kern="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p>
            <a:pPr marL="457200" lvl="1" indent="0">
              <a:buNone/>
            </a:pPr>
            <a:r>
              <a:rPr lang="en-US" b="1" kern="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Coastal  	  COA_________</a:t>
            </a:r>
          </a:p>
          <a:p>
            <a:pPr marL="457200" lvl="1" indent="0">
              <a:buNone/>
            </a:pPr>
            <a:endParaRPr lang="en-US" b="1" kern="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p>
            <a:pPr marL="457200" lvl="1" indent="0">
              <a:buNone/>
            </a:pPr>
            <a:r>
              <a:rPr lang="en-US" b="1" kern="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General  	  GEN_________</a:t>
            </a:r>
            <a:endParaRPr lang="en-US" b="1" kern="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49296BAB-A42F-4FEA-B711-0552F6E03E30}"/>
              </a:ext>
            </a:extLst>
          </p:cNvPr>
          <p:cNvSpPr/>
          <p:nvPr/>
        </p:nvSpPr>
        <p:spPr>
          <a:xfrm>
            <a:off x="1905000" y="3657601"/>
            <a:ext cx="1981200" cy="400110"/>
          </a:xfrm>
          <a:prstGeom prst="rect">
            <a:avLst/>
          </a:prstGeom>
        </p:spPr>
        <p:txBody>
          <a:bodyPr wrap="square">
            <a:spAutoFit/>
          </a:bodyPr>
          <a:lstStyle/>
          <a:p>
            <a:pPr lvl="1"/>
            <a:r>
              <a:rPr lang="en-US" sz="2000" dirty="0"/>
              <a:t>1316010</a:t>
            </a:r>
          </a:p>
        </p:txBody>
      </p:sp>
      <p:sp>
        <p:nvSpPr>
          <p:cNvPr id="20" name="Rectangle 19">
            <a:extLst>
              <a:ext uri="{FF2B5EF4-FFF2-40B4-BE49-F238E27FC236}">
                <a16:creationId xmlns:a16="http://schemas.microsoft.com/office/drawing/2014/main" id="{0A018E6A-5E0D-4516-B5A8-C2A84CA16E32}"/>
              </a:ext>
            </a:extLst>
          </p:cNvPr>
          <p:cNvSpPr/>
          <p:nvPr/>
        </p:nvSpPr>
        <p:spPr>
          <a:xfrm>
            <a:off x="1752600" y="4400490"/>
            <a:ext cx="1981200" cy="400110"/>
          </a:xfrm>
          <a:prstGeom prst="rect">
            <a:avLst/>
          </a:prstGeom>
        </p:spPr>
        <p:txBody>
          <a:bodyPr wrap="square">
            <a:spAutoFit/>
          </a:bodyPr>
          <a:lstStyle/>
          <a:p>
            <a:pPr lvl="1"/>
            <a:r>
              <a:rPr lang="en-US" sz="2000" dirty="0"/>
              <a:t>1316010</a:t>
            </a:r>
          </a:p>
        </p:txBody>
      </p:sp>
      <p:sp>
        <p:nvSpPr>
          <p:cNvPr id="23" name="Rectangle 22">
            <a:extLst>
              <a:ext uri="{FF2B5EF4-FFF2-40B4-BE49-F238E27FC236}">
                <a16:creationId xmlns:a16="http://schemas.microsoft.com/office/drawing/2014/main" id="{5A415877-BE7D-4729-879A-1387FEE82DE8}"/>
              </a:ext>
            </a:extLst>
          </p:cNvPr>
          <p:cNvSpPr/>
          <p:nvPr/>
        </p:nvSpPr>
        <p:spPr>
          <a:xfrm>
            <a:off x="1600200" y="5111309"/>
            <a:ext cx="1981200" cy="400110"/>
          </a:xfrm>
          <a:prstGeom prst="rect">
            <a:avLst/>
          </a:prstGeom>
        </p:spPr>
        <p:txBody>
          <a:bodyPr wrap="square">
            <a:spAutoFit/>
          </a:bodyPr>
          <a:lstStyle/>
          <a:p>
            <a:pPr lvl="1"/>
            <a:r>
              <a:rPr lang="en-US" sz="2000" dirty="0"/>
              <a:t>13B</a:t>
            </a:r>
          </a:p>
        </p:txBody>
      </p:sp>
      <p:sp>
        <p:nvSpPr>
          <p:cNvPr id="24" name="Rectangle 23">
            <a:extLst>
              <a:ext uri="{FF2B5EF4-FFF2-40B4-BE49-F238E27FC236}">
                <a16:creationId xmlns:a16="http://schemas.microsoft.com/office/drawing/2014/main" id="{0073CB75-C58C-489F-A2ED-46A24C8C870C}"/>
              </a:ext>
            </a:extLst>
          </p:cNvPr>
          <p:cNvSpPr/>
          <p:nvPr/>
        </p:nvSpPr>
        <p:spPr>
          <a:xfrm>
            <a:off x="1600200" y="5828182"/>
            <a:ext cx="1981200" cy="400110"/>
          </a:xfrm>
          <a:prstGeom prst="rect">
            <a:avLst/>
          </a:prstGeom>
        </p:spPr>
        <p:txBody>
          <a:bodyPr wrap="square">
            <a:spAutoFit/>
          </a:bodyPr>
          <a:lstStyle/>
          <a:p>
            <a:pPr lvl="1"/>
            <a:r>
              <a:rPr lang="en-US" sz="2000" dirty="0"/>
              <a:t>13A</a:t>
            </a:r>
          </a:p>
        </p:txBody>
      </p:sp>
    </p:spTree>
    <p:extLst>
      <p:ext uri="{BB962C8B-B14F-4D97-AF65-F5344CB8AC3E}">
        <p14:creationId xmlns:p14="http://schemas.microsoft.com/office/powerpoint/2010/main" val="424147319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How to Read a DNC</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6" name="Content Placeholder 2">
            <a:extLst>
              <a:ext uri="{FF2B5EF4-FFF2-40B4-BE49-F238E27FC236}">
                <a16:creationId xmlns:a16="http://schemas.microsoft.com/office/drawing/2014/main" id="{5907940D-6B33-4367-87E2-AF38D3DD9877}"/>
              </a:ext>
            </a:extLst>
          </p:cNvPr>
          <p:cNvSpPr txBox="1">
            <a:spLocks/>
          </p:cNvSpPr>
          <p:nvPr/>
        </p:nvSpPr>
        <p:spPr>
          <a:xfrm>
            <a:off x="457200" y="1798637"/>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2000" dirty="0">
                <a:latin typeface="Times New Roman" panose="02020603050405020304" pitchFamily="18" charset="0"/>
                <a:cs typeface="Times New Roman" panose="02020603050405020304" pitchFamily="18" charset="0"/>
              </a:rPr>
              <a:t>How to read a DNC: H1316010</a:t>
            </a:r>
          </a:p>
          <a:p>
            <a:pPr lvl="1" fontAlgn="auto">
              <a:spcAft>
                <a:spcPts val="0"/>
              </a:spcAft>
            </a:pPr>
            <a:r>
              <a:rPr lang="en-US" sz="2000" dirty="0">
                <a:latin typeface="Times New Roman" panose="02020603050405020304" pitchFamily="18" charset="0"/>
                <a:cs typeface="Times New Roman" panose="02020603050405020304" pitchFamily="18" charset="0"/>
              </a:rPr>
              <a:t>H: Scale (Harbor)</a:t>
            </a:r>
          </a:p>
          <a:p>
            <a:pPr lvl="2" fontAlgn="auto">
              <a:spcAft>
                <a:spcPts val="0"/>
              </a:spcAft>
            </a:pPr>
            <a:r>
              <a:rPr lang="en-US" sz="1600" dirty="0">
                <a:latin typeface="Times New Roman" panose="02020603050405020304" pitchFamily="18" charset="0"/>
                <a:cs typeface="Times New Roman" panose="02020603050405020304" pitchFamily="18" charset="0"/>
              </a:rPr>
              <a:t>Could be Harbor (H), Approach (A), Coastal (COA), or General (GEN)</a:t>
            </a:r>
          </a:p>
          <a:p>
            <a:pPr lvl="1" fontAlgn="auto">
              <a:spcAft>
                <a:spcPts val="0"/>
              </a:spcAft>
            </a:pPr>
            <a:r>
              <a:rPr lang="en-US" sz="2000" dirty="0">
                <a:latin typeface="Times New Roman" panose="02020603050405020304" pitchFamily="18" charset="0"/>
                <a:cs typeface="Times New Roman" panose="02020603050405020304" pitchFamily="18" charset="0"/>
              </a:rPr>
              <a:t>13: DNC Region (13 of 29 DNC regions)</a:t>
            </a:r>
          </a:p>
          <a:p>
            <a:pPr lvl="2" fontAlgn="auto">
              <a:spcAft>
                <a:spcPts val="0"/>
              </a:spcAft>
            </a:pPr>
            <a:r>
              <a:rPr lang="en-US" sz="1600" dirty="0">
                <a:latin typeface="Times New Roman" panose="02020603050405020304" pitchFamily="18" charset="0"/>
                <a:cs typeface="Times New Roman" panose="02020603050405020304" pitchFamily="18" charset="0"/>
              </a:rPr>
              <a:t>Could be any region from 01-29, see DNC regional map</a:t>
            </a:r>
          </a:p>
          <a:p>
            <a:pPr lvl="1" fontAlgn="auto">
              <a:spcAft>
                <a:spcPts val="0"/>
              </a:spcAft>
            </a:pPr>
            <a:r>
              <a:rPr lang="en-US" sz="2000" dirty="0">
                <a:latin typeface="Times New Roman" panose="02020603050405020304" pitchFamily="18" charset="0"/>
                <a:cs typeface="Times New Roman" panose="02020603050405020304" pitchFamily="18" charset="0"/>
              </a:rPr>
              <a:t>16010: World Port Index (WPI) Number</a:t>
            </a:r>
          </a:p>
          <a:p>
            <a:pPr lvl="2" fontAlgn="auto">
              <a:spcAft>
                <a:spcPts val="0"/>
              </a:spcAft>
            </a:pPr>
            <a:r>
              <a:rPr lang="en-US" sz="1600" dirty="0">
                <a:latin typeface="Times New Roman" panose="02020603050405020304" pitchFamily="18" charset="0"/>
                <a:cs typeface="Times New Roman" panose="02020603050405020304" pitchFamily="18" charset="0"/>
              </a:rPr>
              <a:t>Affiliated to a specific port</a:t>
            </a:r>
          </a:p>
          <a:p>
            <a:pPr marL="457200" lvl="1" indent="0" fontAlgn="auto">
              <a:spcAft>
                <a:spcPts val="0"/>
              </a:spcAft>
              <a:buNone/>
            </a:pPr>
            <a:endParaRPr lang="en-US" sz="2000" dirty="0">
              <a:latin typeface="Times New Roman" panose="02020603050405020304" pitchFamily="18" charset="0"/>
              <a:cs typeface="Times New Roman" panose="02020603050405020304" pitchFamily="18" charset="0"/>
            </a:endParaRPr>
          </a:p>
          <a:p>
            <a:pPr lvl="1" fontAlgn="auto">
              <a:spcAft>
                <a:spcPts val="0"/>
              </a:spcAft>
            </a:pPr>
            <a:endParaRPr lang="en-US" sz="1600" dirty="0">
              <a:latin typeface="Times New Roman" panose="02020603050405020304" pitchFamily="18" charset="0"/>
              <a:cs typeface="Times New Roman" panose="02020603050405020304" pitchFamily="18" charset="0"/>
            </a:endParaRPr>
          </a:p>
          <a:p>
            <a:pPr marL="457200" lvl="1" indent="0" fontAlgn="auto">
              <a:spcAft>
                <a:spcPts val="0"/>
              </a:spcAft>
              <a:buFont typeface="Arial" pitchFamily="34" charset="0"/>
              <a:buNone/>
            </a:pPr>
            <a:r>
              <a:rPr lang="en-US" sz="1600" dirty="0">
                <a:latin typeface="Times New Roman" panose="02020603050405020304" pitchFamily="18" charset="0"/>
                <a:cs typeface="Times New Roman" panose="02020603050405020304" pitchFamily="18" charset="0"/>
              </a:rPr>
              <a:t>Can search any WPI here</a:t>
            </a:r>
          </a:p>
          <a:p>
            <a:pPr marL="457200" lvl="1" indent="0" fontAlgn="auto">
              <a:spcAft>
                <a:spcPts val="0"/>
              </a:spcAft>
              <a:buFont typeface="Arial" pitchFamily="34" charset="0"/>
              <a:buNone/>
            </a:pPr>
            <a:r>
              <a:rPr lang="en-US" sz="1600" dirty="0">
                <a:latin typeface="Times New Roman" panose="02020603050405020304" pitchFamily="18" charset="0"/>
                <a:cs typeface="Times New Roman" panose="02020603050405020304" pitchFamily="18" charset="0"/>
              </a:rPr>
              <a:t>http://msi.nga.mil/NGAPortal/MSI.portal?_nfpb=true&amp;_pageLabel=msi_portal_page_62&amp;pubCode=0015</a:t>
            </a:r>
          </a:p>
        </p:txBody>
      </p:sp>
    </p:spTree>
    <p:extLst>
      <p:ext uri="{BB962C8B-B14F-4D97-AF65-F5344CB8AC3E}">
        <p14:creationId xmlns:p14="http://schemas.microsoft.com/office/powerpoint/2010/main" val="224520180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DNC Regions</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pic>
        <p:nvPicPr>
          <p:cNvPr id="4" name="Picture 3">
            <a:extLst>
              <a:ext uri="{FF2B5EF4-FFF2-40B4-BE49-F238E27FC236}">
                <a16:creationId xmlns:a16="http://schemas.microsoft.com/office/drawing/2014/main" id="{BA6F3C74-582B-494B-BB2D-B0C124D8F3BC}"/>
              </a:ext>
            </a:extLst>
          </p:cNvPr>
          <p:cNvPicPr>
            <a:picLocks noChangeAspect="1"/>
          </p:cNvPicPr>
          <p:nvPr/>
        </p:nvPicPr>
        <p:blipFill>
          <a:blip r:embed="rId5"/>
          <a:stretch>
            <a:fillRect/>
          </a:stretch>
        </p:blipFill>
        <p:spPr>
          <a:xfrm>
            <a:off x="225175" y="2057043"/>
            <a:ext cx="8693649" cy="4115157"/>
          </a:xfrm>
          <a:prstGeom prst="rect">
            <a:avLst/>
          </a:prstGeom>
        </p:spPr>
      </p:pic>
    </p:spTree>
    <p:extLst>
      <p:ext uri="{BB962C8B-B14F-4D97-AF65-F5344CB8AC3E}">
        <p14:creationId xmlns:p14="http://schemas.microsoft.com/office/powerpoint/2010/main" val="240188516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Chart Query</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4" name="Content Placeholder 4">
            <a:extLst>
              <a:ext uri="{FF2B5EF4-FFF2-40B4-BE49-F238E27FC236}">
                <a16:creationId xmlns:a16="http://schemas.microsoft.com/office/drawing/2014/main" id="{D2221138-AE11-4BD8-B515-84B0077E9F96}"/>
              </a:ext>
            </a:extLst>
          </p:cNvPr>
          <p:cNvSpPr txBox="1">
            <a:spLocks/>
          </p:cNvSpPr>
          <p:nvPr/>
        </p:nvSpPr>
        <p:spPr bwMode="auto">
          <a:xfrm>
            <a:off x="76200" y="1752601"/>
            <a:ext cx="59436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For information about individual objects on a chart display, we conduct a “Chart Query.”</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Selecting the “Query” button on the Lower Toolbar opens the “Chart Query” pop-up window</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Click the “Query Off” button to activate the query. The Cursor will change to the query shape and the label will change to “Query On.”</a:t>
            </a: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We can conduct a query directly on the display by right clicking the area we wish to query and selecting “Query Chart.”</a:t>
            </a:r>
          </a:p>
        </p:txBody>
      </p:sp>
      <p:pic>
        <p:nvPicPr>
          <p:cNvPr id="5" name="Picture 4">
            <a:extLst>
              <a:ext uri="{FF2B5EF4-FFF2-40B4-BE49-F238E27FC236}">
                <a16:creationId xmlns:a16="http://schemas.microsoft.com/office/drawing/2014/main" id="{57097FEF-BD2D-4E0A-86DF-DA0BC5796158}"/>
              </a:ext>
            </a:extLst>
          </p:cNvPr>
          <p:cNvPicPr>
            <a:picLocks noChangeAspect="1"/>
          </p:cNvPicPr>
          <p:nvPr/>
        </p:nvPicPr>
        <p:blipFill>
          <a:blip r:embed="rId5"/>
          <a:stretch>
            <a:fillRect/>
          </a:stretch>
        </p:blipFill>
        <p:spPr>
          <a:xfrm>
            <a:off x="6016481" y="1749127"/>
            <a:ext cx="3127519" cy="3883489"/>
          </a:xfrm>
          <a:prstGeom prst="rect">
            <a:avLst/>
          </a:prstGeom>
        </p:spPr>
      </p:pic>
      <p:pic>
        <p:nvPicPr>
          <p:cNvPr id="6" name="Picture 5">
            <a:extLst>
              <a:ext uri="{FF2B5EF4-FFF2-40B4-BE49-F238E27FC236}">
                <a16:creationId xmlns:a16="http://schemas.microsoft.com/office/drawing/2014/main" id="{44A5942D-9B13-4D75-B22B-EFFE4423C8FE}"/>
              </a:ext>
            </a:extLst>
          </p:cNvPr>
          <p:cNvPicPr>
            <a:picLocks noChangeAspect="1"/>
          </p:cNvPicPr>
          <p:nvPr/>
        </p:nvPicPr>
        <p:blipFill>
          <a:blip r:embed="rId6"/>
          <a:stretch>
            <a:fillRect/>
          </a:stretch>
        </p:blipFill>
        <p:spPr>
          <a:xfrm>
            <a:off x="3504711" y="4927335"/>
            <a:ext cx="2511770" cy="1597290"/>
          </a:xfrm>
          <a:prstGeom prst="rect">
            <a:avLst/>
          </a:prstGeom>
        </p:spPr>
      </p:pic>
      <p:pic>
        <p:nvPicPr>
          <p:cNvPr id="7" name="Picture 6">
            <a:extLst>
              <a:ext uri="{FF2B5EF4-FFF2-40B4-BE49-F238E27FC236}">
                <a16:creationId xmlns:a16="http://schemas.microsoft.com/office/drawing/2014/main" id="{9D8339EF-954C-4C7A-9558-B4BE2011EB91}"/>
              </a:ext>
            </a:extLst>
          </p:cNvPr>
          <p:cNvPicPr>
            <a:picLocks noChangeAspect="1"/>
          </p:cNvPicPr>
          <p:nvPr/>
        </p:nvPicPr>
        <p:blipFill>
          <a:blip r:embed="rId7"/>
          <a:stretch>
            <a:fillRect/>
          </a:stretch>
        </p:blipFill>
        <p:spPr>
          <a:xfrm>
            <a:off x="3501392" y="5725980"/>
            <a:ext cx="1018120" cy="402371"/>
          </a:xfrm>
          <a:prstGeom prst="rect">
            <a:avLst/>
          </a:prstGeom>
        </p:spPr>
      </p:pic>
      <p:pic>
        <p:nvPicPr>
          <p:cNvPr id="8" name="Picture 7">
            <a:extLst>
              <a:ext uri="{FF2B5EF4-FFF2-40B4-BE49-F238E27FC236}">
                <a16:creationId xmlns:a16="http://schemas.microsoft.com/office/drawing/2014/main" id="{636BD973-E49D-4E26-89FD-945FB823FEED}"/>
              </a:ext>
            </a:extLst>
          </p:cNvPr>
          <p:cNvPicPr>
            <a:picLocks noChangeAspect="1"/>
          </p:cNvPicPr>
          <p:nvPr/>
        </p:nvPicPr>
        <p:blipFill>
          <a:blip r:embed="rId7"/>
          <a:stretch>
            <a:fillRect/>
          </a:stretch>
        </p:blipFill>
        <p:spPr>
          <a:xfrm>
            <a:off x="7071180" y="4869619"/>
            <a:ext cx="1018120" cy="402371"/>
          </a:xfrm>
          <a:prstGeom prst="rect">
            <a:avLst/>
          </a:prstGeom>
        </p:spPr>
      </p:pic>
      <p:pic>
        <p:nvPicPr>
          <p:cNvPr id="15" name="Picture 14">
            <a:extLst>
              <a:ext uri="{FF2B5EF4-FFF2-40B4-BE49-F238E27FC236}">
                <a16:creationId xmlns:a16="http://schemas.microsoft.com/office/drawing/2014/main" id="{FD3DFCB7-1F2C-485C-9218-26CBE5547CEF}"/>
              </a:ext>
            </a:extLst>
          </p:cNvPr>
          <p:cNvPicPr>
            <a:picLocks noChangeAspect="1"/>
          </p:cNvPicPr>
          <p:nvPr/>
        </p:nvPicPr>
        <p:blipFill>
          <a:blip r:embed="rId7"/>
          <a:stretch>
            <a:fillRect/>
          </a:stretch>
        </p:blipFill>
        <p:spPr>
          <a:xfrm>
            <a:off x="6926584" y="5410558"/>
            <a:ext cx="1018120" cy="402371"/>
          </a:xfrm>
          <a:prstGeom prst="rect">
            <a:avLst/>
          </a:prstGeom>
        </p:spPr>
      </p:pic>
      <p:pic>
        <p:nvPicPr>
          <p:cNvPr id="16" name="Picture 15">
            <a:extLst>
              <a:ext uri="{FF2B5EF4-FFF2-40B4-BE49-F238E27FC236}">
                <a16:creationId xmlns:a16="http://schemas.microsoft.com/office/drawing/2014/main" id="{EC20D15D-613D-4B56-965B-04D0FF0E4E3A}"/>
              </a:ext>
            </a:extLst>
          </p:cNvPr>
          <p:cNvPicPr>
            <a:picLocks noChangeAspect="1"/>
          </p:cNvPicPr>
          <p:nvPr/>
        </p:nvPicPr>
        <p:blipFill>
          <a:blip r:embed="rId8"/>
          <a:stretch>
            <a:fillRect/>
          </a:stretch>
        </p:blipFill>
        <p:spPr>
          <a:xfrm>
            <a:off x="3014444" y="3990713"/>
            <a:ext cx="356633" cy="356633"/>
          </a:xfrm>
          <a:prstGeom prst="rect">
            <a:avLst/>
          </a:prstGeom>
        </p:spPr>
      </p:pic>
    </p:spTree>
    <p:extLst>
      <p:ext uri="{BB962C8B-B14F-4D97-AF65-F5344CB8AC3E}">
        <p14:creationId xmlns:p14="http://schemas.microsoft.com/office/powerpoint/2010/main" val="272675865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Developing a NAV Plan</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5" name="Content Placeholder 3">
            <a:extLst>
              <a:ext uri="{FF2B5EF4-FFF2-40B4-BE49-F238E27FC236}">
                <a16:creationId xmlns:a16="http://schemas.microsoft.com/office/drawing/2014/main" id="{28BE753A-FD94-4B41-AD2A-66240EE340C2}"/>
              </a:ext>
            </a:extLst>
          </p:cNvPr>
          <p:cNvSpPr txBox="1">
            <a:spLocks/>
          </p:cNvSpPr>
          <p:nvPr/>
        </p:nvSpPr>
        <p:spPr bwMode="auto">
          <a:xfrm>
            <a:off x="76200" y="1752601"/>
            <a:ext cx="89916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marR="0" lvl="0" indent="-457200" algn="l" defTabSz="914400" rtl="0" eaLnBrk="0" fontAlgn="base" latinLnBrk="0" hangingPunct="0">
              <a:lnSpc>
                <a:spcPct val="100000"/>
              </a:lnSpc>
              <a:spcBef>
                <a:spcPts val="600"/>
              </a:spcBef>
              <a:spcAft>
                <a:spcPts val="0"/>
              </a:spcAft>
              <a:buClrTx/>
              <a:buSzTx/>
              <a:buFontTx/>
              <a:buAutoNum type="arabicPeriod"/>
              <a:tabLst>
                <a:tab pos="341313" algn="l"/>
              </a:tabLst>
              <a:defRPr/>
            </a:pPr>
            <a:r>
              <a:rPr kumimoji="0" lang="en-US" sz="2000" i="0" u="none" strike="noStrike" kern="0" cap="none" spc="0" normalizeH="0" baseline="0" noProof="0" dirty="0">
                <a:ln>
                  <a:noFill/>
                </a:ln>
                <a:solidFill>
                  <a:srgbClr val="FFFFFF">
                    <a:lumMod val="65000"/>
                  </a:srgbClr>
                </a:solidFill>
                <a:effectLst/>
                <a:uLnTx/>
                <a:uFillTx/>
                <a:latin typeface="Times New Roman" panose="02020603050405020304" pitchFamily="18" charset="0"/>
                <a:cs typeface="Times New Roman" panose="02020603050405020304" pitchFamily="18" charset="0"/>
              </a:rPr>
              <a:t>Set Chart Settings, Dangers and Safety Parameters</a:t>
            </a:r>
          </a:p>
          <a:p>
            <a:pPr marL="457200" marR="0" lvl="0" indent="-457200" algn="l" defTabSz="914400" rtl="0" eaLnBrk="0" fontAlgn="base" latinLnBrk="0" hangingPunct="0">
              <a:lnSpc>
                <a:spcPct val="100000"/>
              </a:lnSpc>
              <a:spcBef>
                <a:spcPts val="600"/>
              </a:spcBef>
              <a:spcAft>
                <a:spcPts val="0"/>
              </a:spcAft>
              <a:buClrTx/>
              <a:buSzTx/>
              <a:buFontTx/>
              <a:buAutoNum type="arabicPeriod"/>
              <a:tabLst>
                <a:tab pos="341313" algn="l"/>
              </a:tabLst>
              <a:defRPr/>
            </a:pPr>
            <a:r>
              <a:rPr kumimoji="0" lang="en-US" sz="2000" i="0" u="none" strike="noStrike" kern="0" cap="none" spc="0" normalizeH="0" baseline="0" noProof="0" dirty="0">
                <a:ln>
                  <a:noFill/>
                </a:ln>
                <a:solidFill>
                  <a:srgbClr val="FFFFFF">
                    <a:lumMod val="65000"/>
                  </a:srgbClr>
                </a:solidFill>
                <a:effectLst/>
                <a:uLnTx/>
                <a:uFillTx/>
                <a:latin typeface="Times New Roman" panose="02020603050405020304" pitchFamily="18" charset="0"/>
                <a:cs typeface="Times New Roman" panose="02020603050405020304" pitchFamily="18" charset="0"/>
              </a:rPr>
              <a:t>Center chart display on the area you will be operating</a:t>
            </a:r>
          </a:p>
          <a:p>
            <a:pPr marL="457200" marR="0" lvl="0" indent="-457200" algn="l" defTabSz="914400" rtl="0" eaLnBrk="0" fontAlgn="base" latinLnBrk="0" hangingPunct="0">
              <a:lnSpc>
                <a:spcPct val="100000"/>
              </a:lnSpc>
              <a:spcBef>
                <a:spcPts val="600"/>
              </a:spcBef>
              <a:spcAft>
                <a:spcPts val="0"/>
              </a:spcAft>
              <a:buClrTx/>
              <a:buSzTx/>
              <a:buFontTx/>
              <a:buAutoNum type="arabicPeriod"/>
              <a:tabLst>
                <a:tab pos="341313" algn="l"/>
              </a:tabLst>
              <a:defRPr/>
            </a:pPr>
            <a:r>
              <a:rPr kumimoji="0" lang="en-US" sz="2000" i="0" u="none" strike="noStrike" kern="0" cap="none" spc="0" normalizeH="0" baseline="0" noProof="0" dirty="0">
                <a:ln>
                  <a:noFill/>
                </a:ln>
                <a:solidFill>
                  <a:srgbClr val="FFFFFF">
                    <a:lumMod val="65000"/>
                  </a:srgbClr>
                </a:solidFill>
                <a:effectLst/>
                <a:uLnTx/>
                <a:uFillTx/>
                <a:latin typeface="Times New Roman" panose="02020603050405020304" pitchFamily="18" charset="0"/>
                <a:cs typeface="Times New Roman" panose="02020603050405020304" pitchFamily="18" charset="0"/>
              </a:rPr>
              <a:t>Record required DNCs (charts) for route</a:t>
            </a:r>
          </a:p>
          <a:p>
            <a:pPr marL="457200" marR="0" lvl="0" indent="-457200" algn="l" defTabSz="914400" rtl="0" eaLnBrk="0" fontAlgn="base" latinLnBrk="0" hangingPunct="0">
              <a:lnSpc>
                <a:spcPct val="100000"/>
              </a:lnSpc>
              <a:spcBef>
                <a:spcPts val="600"/>
              </a:spcBef>
              <a:spcAft>
                <a:spcPts val="0"/>
              </a:spcAft>
              <a:buClrTx/>
              <a:buSzTx/>
              <a:buFontTx/>
              <a:buAutoNum type="arabicPeriod"/>
              <a:tabLst>
                <a:tab pos="341313" algn="l"/>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Create a Layer (customize the area) </a:t>
            </a:r>
          </a:p>
          <a:p>
            <a:pPr marL="857250" marR="0" lvl="1" indent="-457200" algn="l" defTabSz="914400" rtl="0" eaLnBrk="0" fontAlgn="base" latinLnBrk="0" hangingPunct="0">
              <a:lnSpc>
                <a:spcPct val="100000"/>
              </a:lnSpc>
              <a:spcBef>
                <a:spcPts val="600"/>
              </a:spcBef>
              <a:spcAft>
                <a:spcPts val="0"/>
              </a:spcAft>
              <a:buClrTx/>
              <a:buSzTx/>
              <a:buFontTx/>
              <a:buChar char="–"/>
              <a:tabLst>
                <a:tab pos="341313" algn="l"/>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NTM</a:t>
            </a:r>
          </a:p>
          <a:p>
            <a:pPr marL="857250" marR="0" lvl="1" indent="-457200" algn="l" defTabSz="914400" rtl="0" eaLnBrk="0" fontAlgn="base" latinLnBrk="0" hangingPunct="0">
              <a:lnSpc>
                <a:spcPct val="100000"/>
              </a:lnSpc>
              <a:spcBef>
                <a:spcPts val="600"/>
              </a:spcBef>
              <a:spcAft>
                <a:spcPts val="0"/>
              </a:spcAft>
              <a:buClrTx/>
              <a:buSzTx/>
              <a:buFontTx/>
              <a:buChar char="–"/>
              <a:tabLst>
                <a:tab pos="341313" algn="l"/>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Navigation Aids</a:t>
            </a:r>
          </a:p>
          <a:p>
            <a:pPr marL="457200" marR="0" lvl="0" indent="-457200" algn="l" defTabSz="914400" rtl="0" eaLnBrk="0" fontAlgn="base" latinLnBrk="0" hangingPunct="0">
              <a:lnSpc>
                <a:spcPct val="100000"/>
              </a:lnSpc>
              <a:spcBef>
                <a:spcPts val="600"/>
              </a:spcBef>
              <a:spcAft>
                <a:spcPts val="0"/>
              </a:spcAft>
              <a:buClrTx/>
              <a:buSzTx/>
              <a:buFont typeface="+mj-lt"/>
              <a:buAutoNum type="arabicPeriod"/>
              <a:tabLst>
                <a:tab pos="341313" algn="l"/>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Create a Route</a:t>
            </a:r>
          </a:p>
          <a:p>
            <a:pPr marL="857250" marR="0" lvl="1" indent="-457200" algn="l" defTabSz="914400" rtl="0" eaLnBrk="0" fontAlgn="base" latinLnBrk="0" hangingPunct="0">
              <a:lnSpc>
                <a:spcPct val="100000"/>
              </a:lnSpc>
              <a:spcBef>
                <a:spcPts val="600"/>
              </a:spcBef>
              <a:spcAft>
                <a:spcPts val="0"/>
              </a:spcAft>
              <a:buClrTx/>
              <a:buSzTx/>
              <a:buFontTx/>
              <a:buChar char="–"/>
              <a:tabLst>
                <a:tab pos="341313" algn="l"/>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ETA/ETD</a:t>
            </a:r>
          </a:p>
          <a:p>
            <a:pPr marL="857250" marR="0" lvl="1" indent="-457200" algn="l" defTabSz="914400" rtl="0" eaLnBrk="0" fontAlgn="base" latinLnBrk="0" hangingPunct="0">
              <a:lnSpc>
                <a:spcPct val="100000"/>
              </a:lnSpc>
              <a:spcBef>
                <a:spcPts val="600"/>
              </a:spcBef>
              <a:spcAft>
                <a:spcPts val="0"/>
              </a:spcAft>
              <a:buClrTx/>
              <a:buSzTx/>
              <a:buFontTx/>
              <a:buChar char="–"/>
              <a:tabLst>
                <a:tab pos="341313" algn="l"/>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Critical Points</a:t>
            </a:r>
          </a:p>
          <a:p>
            <a:pPr marL="457200" marR="0" lvl="0" indent="-457200" algn="l" defTabSz="914400" rtl="0" eaLnBrk="0" fontAlgn="base" latinLnBrk="0" hangingPunct="0">
              <a:lnSpc>
                <a:spcPct val="100000"/>
              </a:lnSpc>
              <a:spcBef>
                <a:spcPts val="600"/>
              </a:spcBef>
              <a:spcAft>
                <a:spcPts val="0"/>
              </a:spcAft>
              <a:buClrTx/>
              <a:buSzTx/>
              <a:buFont typeface="+mj-lt"/>
              <a:buAutoNum type="arabicPeriod"/>
              <a:tabLst>
                <a:tab pos="341313" algn="l"/>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Create an Anchorage</a:t>
            </a:r>
          </a:p>
          <a:p>
            <a:pPr marL="457200" marR="0" lvl="0" indent="-457200" algn="l" defTabSz="914400" rtl="0" eaLnBrk="0" fontAlgn="base" latinLnBrk="0" hangingPunct="0">
              <a:lnSpc>
                <a:spcPct val="100000"/>
              </a:lnSpc>
              <a:spcBef>
                <a:spcPts val="600"/>
              </a:spcBef>
              <a:spcAft>
                <a:spcPts val="0"/>
              </a:spcAft>
              <a:buClrTx/>
              <a:buSzTx/>
              <a:buFont typeface="+mj-lt"/>
              <a:buAutoNum type="arabicPeriod"/>
              <a:tabLst>
                <a:tab pos="341313" algn="l"/>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Create a Navigation Plan </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2000" b="0" i="0" u="none" strike="noStrike" kern="0" cap="none" spc="0" normalizeH="0" baseline="0" noProof="0" dirty="0">
              <a:ln>
                <a:noFill/>
              </a:ln>
              <a:solidFill>
                <a:srgbClr val="2D2D8A"/>
              </a:solidFill>
              <a:effectLst/>
              <a:uLnTx/>
              <a:uFillTx/>
              <a:latin typeface="Arial"/>
              <a:ea typeface="+mn-ea"/>
              <a:cs typeface="+mn-cs"/>
            </a:endParaRPr>
          </a:p>
        </p:txBody>
      </p:sp>
    </p:spTree>
    <p:extLst>
      <p:ext uri="{BB962C8B-B14F-4D97-AF65-F5344CB8AC3E}">
        <p14:creationId xmlns:p14="http://schemas.microsoft.com/office/powerpoint/2010/main" val="317403781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Create a Layer</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4" name="Content Placeholder 5">
            <a:extLst>
              <a:ext uri="{FF2B5EF4-FFF2-40B4-BE49-F238E27FC236}">
                <a16:creationId xmlns:a16="http://schemas.microsoft.com/office/drawing/2014/main" id="{F213BCA7-69E8-4AC3-83F2-91D893367237}"/>
              </a:ext>
            </a:extLst>
          </p:cNvPr>
          <p:cNvSpPr txBox="1">
            <a:spLocks/>
          </p:cNvSpPr>
          <p:nvPr/>
        </p:nvSpPr>
        <p:spPr bwMode="auto">
          <a:xfrm>
            <a:off x="76200" y="1752601"/>
            <a:ext cx="64770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We create a layer to customize our display for specific evolutions or in a response to an update.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Examples of what we include in a Layer include: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Navigation Aids</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Notice to Mariners (NTM)</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To create a new Layer:</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“Show Menu” </a:t>
            </a: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“Charts” </a:t>
            </a: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“Manual Chart Update”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 the pop-up window, select the “Layers” tab </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Type in desired layer name and select “Add New Layer”</a:t>
            </a:r>
            <a:endParaRPr kumimoji="0" lang="en-US" sz="1600" i="1"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Create a Layer and name it “NN220x_Last Name”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rgbClr val="2D2D8A"/>
              </a:solidFill>
              <a:effectLst/>
              <a:uLnTx/>
              <a:uFillTx/>
              <a:latin typeface="Arial"/>
              <a:ea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1600" b="0" i="0" u="none" strike="noStrike" kern="0" cap="none" spc="0" normalizeH="0" baseline="0" noProof="0" dirty="0">
              <a:ln>
                <a:noFill/>
              </a:ln>
              <a:solidFill>
                <a:srgbClr val="2D2D8A"/>
              </a:solidFill>
              <a:effectLst/>
              <a:uLnTx/>
              <a:uFillTx/>
              <a:latin typeface="Arial"/>
            </a:endParaRPr>
          </a:p>
        </p:txBody>
      </p:sp>
      <p:pic>
        <p:nvPicPr>
          <p:cNvPr id="5" name="Picture 4">
            <a:extLst>
              <a:ext uri="{FF2B5EF4-FFF2-40B4-BE49-F238E27FC236}">
                <a16:creationId xmlns:a16="http://schemas.microsoft.com/office/drawing/2014/main" id="{AA25FBF6-7660-4E4B-ACF8-A6D9A4ED2511}"/>
              </a:ext>
            </a:extLst>
          </p:cNvPr>
          <p:cNvPicPr>
            <a:picLocks noChangeAspect="1"/>
          </p:cNvPicPr>
          <p:nvPr/>
        </p:nvPicPr>
        <p:blipFill>
          <a:blip r:embed="rId5"/>
          <a:stretch>
            <a:fillRect/>
          </a:stretch>
        </p:blipFill>
        <p:spPr>
          <a:xfrm>
            <a:off x="7187014" y="2811839"/>
            <a:ext cx="1956986" cy="3712786"/>
          </a:xfrm>
          <a:prstGeom prst="rect">
            <a:avLst/>
          </a:prstGeom>
        </p:spPr>
      </p:pic>
      <p:pic>
        <p:nvPicPr>
          <p:cNvPr id="4" name="Picture 3">
            <a:extLst>
              <a:ext uri="{FF2B5EF4-FFF2-40B4-BE49-F238E27FC236}">
                <a16:creationId xmlns:a16="http://schemas.microsoft.com/office/drawing/2014/main" id="{38754425-6619-400F-9A5E-A649739686DC}"/>
              </a:ext>
            </a:extLst>
          </p:cNvPr>
          <p:cNvPicPr>
            <a:picLocks noChangeAspect="1"/>
          </p:cNvPicPr>
          <p:nvPr/>
        </p:nvPicPr>
        <p:blipFill>
          <a:blip r:embed="rId6"/>
          <a:stretch>
            <a:fillRect/>
          </a:stretch>
        </p:blipFill>
        <p:spPr>
          <a:xfrm>
            <a:off x="5890750" y="2115198"/>
            <a:ext cx="1725318" cy="2627604"/>
          </a:xfrm>
          <a:prstGeom prst="rect">
            <a:avLst/>
          </a:prstGeom>
        </p:spPr>
      </p:pic>
      <p:sp>
        <p:nvSpPr>
          <p:cNvPr id="16" name="Oval 15">
            <a:extLst>
              <a:ext uri="{FF2B5EF4-FFF2-40B4-BE49-F238E27FC236}">
                <a16:creationId xmlns:a16="http://schemas.microsoft.com/office/drawing/2014/main" id="{020B7661-DF9E-40F0-84F4-9623494FEB31}"/>
              </a:ext>
            </a:extLst>
          </p:cNvPr>
          <p:cNvSpPr/>
          <p:nvPr/>
        </p:nvSpPr>
        <p:spPr>
          <a:xfrm>
            <a:off x="6326566" y="2236661"/>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0F46A307-A45B-47DC-987B-10568E15ADA8}"/>
              </a:ext>
            </a:extLst>
          </p:cNvPr>
          <p:cNvSpPr/>
          <p:nvPr/>
        </p:nvSpPr>
        <p:spPr>
          <a:xfrm>
            <a:off x="5757863" y="3733044"/>
            <a:ext cx="1858205"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FA4670EC-0911-4B39-B16A-3B8C880EDE13}"/>
              </a:ext>
            </a:extLst>
          </p:cNvPr>
          <p:cNvSpPr/>
          <p:nvPr/>
        </p:nvSpPr>
        <p:spPr>
          <a:xfrm>
            <a:off x="8229600" y="5688988"/>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Oval 19">
            <a:extLst>
              <a:ext uri="{FF2B5EF4-FFF2-40B4-BE49-F238E27FC236}">
                <a16:creationId xmlns:a16="http://schemas.microsoft.com/office/drawing/2014/main" id="{40EE4149-14A2-4F49-9AD9-05574857A0B6}"/>
              </a:ext>
            </a:extLst>
          </p:cNvPr>
          <p:cNvSpPr/>
          <p:nvPr/>
        </p:nvSpPr>
        <p:spPr>
          <a:xfrm>
            <a:off x="7748955" y="4069805"/>
            <a:ext cx="1234781"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44071092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Manual Chart Updates</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4" name="Content Placeholder 4">
            <a:extLst>
              <a:ext uri="{FF2B5EF4-FFF2-40B4-BE49-F238E27FC236}">
                <a16:creationId xmlns:a16="http://schemas.microsoft.com/office/drawing/2014/main" id="{293618B4-B364-4C18-861A-A121D34797A6}"/>
              </a:ext>
            </a:extLst>
          </p:cNvPr>
          <p:cNvSpPr txBox="1">
            <a:spLocks/>
          </p:cNvSpPr>
          <p:nvPr/>
        </p:nvSpPr>
        <p:spPr bwMode="auto">
          <a:xfrm>
            <a:off x="76200" y="1752601"/>
            <a:ext cx="53340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To ensure your layer is the only one on your display, select the “Display” tab and the Displayed Layers are shown.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Click a layer from the list to select/ deselect the layer.</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Layers with a check mark will be visible on your display.</a:t>
            </a:r>
          </a:p>
        </p:txBody>
      </p:sp>
      <p:pic>
        <p:nvPicPr>
          <p:cNvPr id="4" name="Picture 3">
            <a:extLst>
              <a:ext uri="{FF2B5EF4-FFF2-40B4-BE49-F238E27FC236}">
                <a16:creationId xmlns:a16="http://schemas.microsoft.com/office/drawing/2014/main" id="{859533DB-D5AB-4DCB-A460-CE20B79C9092}"/>
              </a:ext>
            </a:extLst>
          </p:cNvPr>
          <p:cNvPicPr>
            <a:picLocks noChangeAspect="1"/>
          </p:cNvPicPr>
          <p:nvPr/>
        </p:nvPicPr>
        <p:blipFill>
          <a:blip r:embed="rId5"/>
          <a:stretch>
            <a:fillRect/>
          </a:stretch>
        </p:blipFill>
        <p:spPr>
          <a:xfrm>
            <a:off x="6141440" y="1823743"/>
            <a:ext cx="2566638" cy="4444369"/>
          </a:xfrm>
          <a:prstGeom prst="rect">
            <a:avLst/>
          </a:prstGeom>
        </p:spPr>
      </p:pic>
      <p:sp>
        <p:nvSpPr>
          <p:cNvPr id="16" name="Oval 15">
            <a:extLst>
              <a:ext uri="{FF2B5EF4-FFF2-40B4-BE49-F238E27FC236}">
                <a16:creationId xmlns:a16="http://schemas.microsoft.com/office/drawing/2014/main" id="{6AC0BE2E-E566-48E4-9977-CE539BEBE9DB}"/>
              </a:ext>
            </a:extLst>
          </p:cNvPr>
          <p:cNvSpPr/>
          <p:nvPr/>
        </p:nvSpPr>
        <p:spPr>
          <a:xfrm>
            <a:off x="5943600" y="2068174"/>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8553B975-D133-45C1-A211-CBCF9D85B694}"/>
              </a:ext>
            </a:extLst>
          </p:cNvPr>
          <p:cNvSpPr/>
          <p:nvPr/>
        </p:nvSpPr>
        <p:spPr>
          <a:xfrm>
            <a:off x="6141440" y="2819400"/>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19748436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Edit a Layer</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4" name="Content Placeholder 5">
            <a:extLst>
              <a:ext uri="{FF2B5EF4-FFF2-40B4-BE49-F238E27FC236}">
                <a16:creationId xmlns:a16="http://schemas.microsoft.com/office/drawing/2014/main" id="{B1AB6AB4-31E1-4519-82F5-5FAF7E97AB9F}"/>
              </a:ext>
            </a:extLst>
          </p:cNvPr>
          <p:cNvSpPr txBox="1">
            <a:spLocks/>
          </p:cNvSpPr>
          <p:nvPr/>
        </p:nvSpPr>
        <p:spPr bwMode="auto">
          <a:xfrm>
            <a:off x="76201" y="1752601"/>
            <a:ext cx="5334000" cy="50291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15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navigator will choose objects and features in the area to serve as navigation aids.</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5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list of navigation aids is called a Gazetteer</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5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Refer to Coast Pilot or Sailing Directions for commonly used navigation aids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15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Input Navigation Aids</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5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Select “Edit” tab in Manual Chart Update pop-up window </a:t>
            </a:r>
            <a:r>
              <a:rPr kumimoji="0" lang="en-US" sz="15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 </a:t>
            </a:r>
            <a:r>
              <a:rPr kumimoji="0" lang="en-US" sz="15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Select “New Object” </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5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Select desired layer in drop-down “Layer” menu (your layer)</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5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Select object category in the drop-down “Type” menu</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5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Select the appropriate symbol in the drop-down “Symbol/description” menu</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5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Select “Manually Create”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15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(Continued next slide)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rgbClr val="2D2D8A"/>
              </a:solidFill>
              <a:effectLst/>
              <a:uLnTx/>
              <a:uFillTx/>
              <a:latin typeface="Arial"/>
              <a:ea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1600" b="0" i="0" u="none" strike="noStrike" kern="0" cap="none" spc="0" normalizeH="0" baseline="0" noProof="0" dirty="0">
              <a:ln>
                <a:noFill/>
              </a:ln>
              <a:solidFill>
                <a:srgbClr val="2D2D8A"/>
              </a:solidFill>
              <a:effectLst/>
              <a:uLnTx/>
              <a:uFillTx/>
              <a:latin typeface="Arial"/>
            </a:endParaRPr>
          </a:p>
        </p:txBody>
      </p:sp>
      <p:pic>
        <p:nvPicPr>
          <p:cNvPr id="4" name="Picture 3">
            <a:extLst>
              <a:ext uri="{FF2B5EF4-FFF2-40B4-BE49-F238E27FC236}">
                <a16:creationId xmlns:a16="http://schemas.microsoft.com/office/drawing/2014/main" id="{AB85EE6D-9CCF-4556-8023-0963EF706AC1}"/>
              </a:ext>
            </a:extLst>
          </p:cNvPr>
          <p:cNvPicPr>
            <a:picLocks noChangeAspect="1"/>
          </p:cNvPicPr>
          <p:nvPr/>
        </p:nvPicPr>
        <p:blipFill>
          <a:blip r:embed="rId5"/>
          <a:stretch>
            <a:fillRect/>
          </a:stretch>
        </p:blipFill>
        <p:spPr>
          <a:xfrm>
            <a:off x="5385741" y="2952059"/>
            <a:ext cx="1725318" cy="3572566"/>
          </a:xfrm>
          <a:prstGeom prst="rect">
            <a:avLst/>
          </a:prstGeom>
        </p:spPr>
      </p:pic>
      <p:pic>
        <p:nvPicPr>
          <p:cNvPr id="5" name="Picture 4">
            <a:extLst>
              <a:ext uri="{FF2B5EF4-FFF2-40B4-BE49-F238E27FC236}">
                <a16:creationId xmlns:a16="http://schemas.microsoft.com/office/drawing/2014/main" id="{D1181634-4E50-4E32-8A62-D53667E7E5B2}"/>
              </a:ext>
            </a:extLst>
          </p:cNvPr>
          <p:cNvPicPr>
            <a:picLocks noChangeAspect="1"/>
          </p:cNvPicPr>
          <p:nvPr/>
        </p:nvPicPr>
        <p:blipFill>
          <a:blip r:embed="rId6"/>
          <a:stretch>
            <a:fillRect/>
          </a:stretch>
        </p:blipFill>
        <p:spPr>
          <a:xfrm>
            <a:off x="7127699" y="1676400"/>
            <a:ext cx="1999661" cy="2731245"/>
          </a:xfrm>
          <a:prstGeom prst="rect">
            <a:avLst/>
          </a:prstGeom>
        </p:spPr>
      </p:pic>
      <p:sp>
        <p:nvSpPr>
          <p:cNvPr id="16" name="Oval 15">
            <a:extLst>
              <a:ext uri="{FF2B5EF4-FFF2-40B4-BE49-F238E27FC236}">
                <a16:creationId xmlns:a16="http://schemas.microsoft.com/office/drawing/2014/main" id="{2734C5AE-AD67-4E48-9B34-C2DF29E99132}"/>
              </a:ext>
            </a:extLst>
          </p:cNvPr>
          <p:cNvSpPr/>
          <p:nvPr/>
        </p:nvSpPr>
        <p:spPr>
          <a:xfrm>
            <a:off x="7059968" y="2353890"/>
            <a:ext cx="2043484" cy="762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20FA3080-0D46-4319-BA73-1F04EACEAAB5}"/>
              </a:ext>
            </a:extLst>
          </p:cNvPr>
          <p:cNvSpPr/>
          <p:nvPr/>
        </p:nvSpPr>
        <p:spPr>
          <a:xfrm>
            <a:off x="7239000" y="3040624"/>
            <a:ext cx="1107026" cy="471623"/>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7E38C8A1-8051-4EC2-A70F-FD90E13E6D5E}"/>
              </a:ext>
            </a:extLst>
          </p:cNvPr>
          <p:cNvSpPr/>
          <p:nvPr/>
        </p:nvSpPr>
        <p:spPr>
          <a:xfrm>
            <a:off x="7475141" y="3702756"/>
            <a:ext cx="1107026" cy="471623"/>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Oval 19">
            <a:extLst>
              <a:ext uri="{FF2B5EF4-FFF2-40B4-BE49-F238E27FC236}">
                <a16:creationId xmlns:a16="http://schemas.microsoft.com/office/drawing/2014/main" id="{7D730D26-7124-44C6-8AE7-B1E2793E40AC}"/>
              </a:ext>
            </a:extLst>
          </p:cNvPr>
          <p:cNvSpPr/>
          <p:nvPr/>
        </p:nvSpPr>
        <p:spPr>
          <a:xfrm>
            <a:off x="5385741" y="2952059"/>
            <a:ext cx="1107026" cy="471623"/>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D306194D-9872-46C4-BA0F-7FA0B902A6BF}"/>
              </a:ext>
            </a:extLst>
          </p:cNvPr>
          <p:cNvSpPr/>
          <p:nvPr/>
        </p:nvSpPr>
        <p:spPr>
          <a:xfrm>
            <a:off x="5616561" y="3409917"/>
            <a:ext cx="1107026" cy="471623"/>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33919893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Edit a Layer</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4" name="Content Placeholder 5">
            <a:extLst>
              <a:ext uri="{FF2B5EF4-FFF2-40B4-BE49-F238E27FC236}">
                <a16:creationId xmlns:a16="http://schemas.microsoft.com/office/drawing/2014/main" id="{29250D85-F475-4496-9464-D8E74D2AEC58}"/>
              </a:ext>
            </a:extLst>
          </p:cNvPr>
          <p:cNvSpPr txBox="1">
            <a:spLocks/>
          </p:cNvSpPr>
          <p:nvPr/>
        </p:nvSpPr>
        <p:spPr bwMode="auto">
          <a:xfrm>
            <a:off x="76200" y="1752601"/>
            <a:ext cx="62484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Manually Create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pop-up window will refresh with more options for us to fill out.</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We have already filled out “Layer,” “Type,” and “Symbol/Description.”</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Enter desired position for the object and any notes and labels associated with the object in the appropriate tabs.</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Name the object (in accordance with your g</a:t>
            </a: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azetteer)</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NTM</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If an object is added/ updated in response to a Notice to Mariners, selecting the “Advanced” button will allow us to properly associate the NTM by week and year.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Select “Done” to add the object to your layer.</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rgbClr val="2D2D8A"/>
              </a:solidFill>
              <a:effectLst/>
              <a:uLnTx/>
              <a:uFillTx/>
              <a:latin typeface="Arial"/>
              <a:ea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1600" b="0" i="0" u="none" strike="noStrike" kern="0" cap="none" spc="0" normalizeH="0" baseline="0" noProof="0" dirty="0">
              <a:ln>
                <a:noFill/>
              </a:ln>
              <a:solidFill>
                <a:srgbClr val="2D2D8A"/>
              </a:solidFill>
              <a:effectLst/>
              <a:uLnTx/>
              <a:uFillTx/>
              <a:latin typeface="Arial"/>
            </a:endParaRPr>
          </a:p>
        </p:txBody>
      </p:sp>
      <p:pic>
        <p:nvPicPr>
          <p:cNvPr id="4" name="Picture 3">
            <a:extLst>
              <a:ext uri="{FF2B5EF4-FFF2-40B4-BE49-F238E27FC236}">
                <a16:creationId xmlns:a16="http://schemas.microsoft.com/office/drawing/2014/main" id="{E8A9B48D-019D-42F1-A31C-C40D30D3B663}"/>
              </a:ext>
            </a:extLst>
          </p:cNvPr>
          <p:cNvPicPr>
            <a:picLocks noChangeAspect="1"/>
          </p:cNvPicPr>
          <p:nvPr/>
        </p:nvPicPr>
        <p:blipFill>
          <a:blip r:embed="rId5"/>
          <a:stretch>
            <a:fillRect/>
          </a:stretch>
        </p:blipFill>
        <p:spPr>
          <a:xfrm>
            <a:off x="5181600" y="5469760"/>
            <a:ext cx="1564717" cy="1074439"/>
          </a:xfrm>
          <a:prstGeom prst="rect">
            <a:avLst/>
          </a:prstGeom>
        </p:spPr>
      </p:pic>
      <p:pic>
        <p:nvPicPr>
          <p:cNvPr id="5" name="Picture 4">
            <a:extLst>
              <a:ext uri="{FF2B5EF4-FFF2-40B4-BE49-F238E27FC236}">
                <a16:creationId xmlns:a16="http://schemas.microsoft.com/office/drawing/2014/main" id="{B6A53921-1B71-4154-AE28-4A928418376A}"/>
              </a:ext>
            </a:extLst>
          </p:cNvPr>
          <p:cNvPicPr>
            <a:picLocks noChangeAspect="1"/>
          </p:cNvPicPr>
          <p:nvPr/>
        </p:nvPicPr>
        <p:blipFill>
          <a:blip r:embed="rId6"/>
          <a:stretch>
            <a:fillRect/>
          </a:stretch>
        </p:blipFill>
        <p:spPr>
          <a:xfrm>
            <a:off x="6958489" y="976353"/>
            <a:ext cx="2176461" cy="5620999"/>
          </a:xfrm>
          <a:prstGeom prst="rect">
            <a:avLst/>
          </a:prstGeom>
        </p:spPr>
      </p:pic>
      <p:sp>
        <p:nvSpPr>
          <p:cNvPr id="16" name="Oval 15">
            <a:extLst>
              <a:ext uri="{FF2B5EF4-FFF2-40B4-BE49-F238E27FC236}">
                <a16:creationId xmlns:a16="http://schemas.microsoft.com/office/drawing/2014/main" id="{69D1409A-509F-4625-BB11-C676EDE34A57}"/>
              </a:ext>
            </a:extLst>
          </p:cNvPr>
          <p:cNvSpPr/>
          <p:nvPr/>
        </p:nvSpPr>
        <p:spPr>
          <a:xfrm>
            <a:off x="6838772" y="3039680"/>
            <a:ext cx="2133600" cy="5334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BED26341-8153-47A6-85DB-D7EBABB1BD58}"/>
              </a:ext>
            </a:extLst>
          </p:cNvPr>
          <p:cNvSpPr/>
          <p:nvPr/>
        </p:nvSpPr>
        <p:spPr>
          <a:xfrm>
            <a:off x="7257872" y="5503049"/>
            <a:ext cx="1295400" cy="5334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cxnSp>
        <p:nvCxnSpPr>
          <p:cNvPr id="19" name="Straight Arrow Connector 18">
            <a:extLst>
              <a:ext uri="{FF2B5EF4-FFF2-40B4-BE49-F238E27FC236}">
                <a16:creationId xmlns:a16="http://schemas.microsoft.com/office/drawing/2014/main" id="{46BE9C6D-BAE4-4A21-93CB-179BDC253CEC}"/>
              </a:ext>
            </a:extLst>
          </p:cNvPr>
          <p:cNvCxnSpPr/>
          <p:nvPr/>
        </p:nvCxnSpPr>
        <p:spPr>
          <a:xfrm flipH="1">
            <a:off x="6444317" y="5834052"/>
            <a:ext cx="762000" cy="95189"/>
          </a:xfrm>
          <a:prstGeom prst="straightConnector1">
            <a:avLst/>
          </a:prstGeom>
          <a:noFill/>
          <a:ln w="38100" cap="flat" cmpd="sng" algn="ctr">
            <a:solidFill>
              <a:srgbClr val="00B050"/>
            </a:solidFill>
            <a:prstDash val="solid"/>
            <a:tailEnd type="arrow"/>
          </a:ln>
          <a:effectLst/>
        </p:spPr>
      </p:cxnSp>
    </p:spTree>
    <p:extLst>
      <p:ext uri="{BB962C8B-B14F-4D97-AF65-F5344CB8AC3E}">
        <p14:creationId xmlns:p14="http://schemas.microsoft.com/office/powerpoint/2010/main" val="295488756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Example</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20" name="Content Placeholder 3">
            <a:extLst>
              <a:ext uri="{FF2B5EF4-FFF2-40B4-BE49-F238E27FC236}">
                <a16:creationId xmlns:a16="http://schemas.microsoft.com/office/drawing/2014/main" id="{B3376434-333B-4058-B889-F19617BE551B}"/>
              </a:ext>
            </a:extLst>
          </p:cNvPr>
          <p:cNvSpPr txBox="1">
            <a:spLocks/>
          </p:cNvSpPr>
          <p:nvPr/>
        </p:nvSpPr>
        <p:spPr bwMode="auto">
          <a:xfrm>
            <a:off x="76200" y="1752601"/>
            <a:ext cx="60960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Layer Name: NN220x_Last Name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Gazetteer:</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VA:	  32° 41’ 31” N</a:t>
            </a:r>
          </a:p>
          <a:p>
            <a:pPr marL="742950" marR="0" lvl="1" indent="-285750" algn="l" defTabSz="914400" rtl="0" eaLnBrk="1" fontAlgn="base" latinLnBrk="0" hangingPunct="1">
              <a:lnSpc>
                <a:spcPct val="100000"/>
              </a:lnSpc>
              <a:spcBef>
                <a:spcPct val="20000"/>
              </a:spcBef>
              <a:spcAft>
                <a:spcPct val="0"/>
              </a:spcAft>
              <a:buClrTx/>
              <a:buSzTx/>
              <a:buFontTx/>
              <a:buNone/>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Tower	117° 15’ 04” W</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VB	  32° 42’ 05” N</a:t>
            </a:r>
          </a:p>
          <a:p>
            <a:pPr marL="742950" marR="0" lvl="1" indent="-285750" algn="l" defTabSz="914400" rtl="0" eaLnBrk="1" fontAlgn="base" latinLnBrk="0" hangingPunct="1">
              <a:lnSpc>
                <a:spcPct val="100000"/>
              </a:lnSpc>
              <a:spcBef>
                <a:spcPct val="20000"/>
              </a:spcBef>
              <a:spcAft>
                <a:spcPct val="0"/>
              </a:spcAft>
              <a:buClrTx/>
              <a:buSzTx/>
              <a:buFontTx/>
              <a:buNone/>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Tower	117° 12’ 28” W</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RA	  32° 41’ 57” N</a:t>
            </a:r>
          </a:p>
          <a:p>
            <a:pPr marL="742950" marR="0" lvl="1" indent="-285750" algn="l" defTabSz="914400" rtl="0" eaLnBrk="1" fontAlgn="base" latinLnBrk="0" hangingPunct="1">
              <a:lnSpc>
                <a:spcPct val="100000"/>
              </a:lnSpc>
              <a:spcBef>
                <a:spcPct val="20000"/>
              </a:spcBef>
              <a:spcAft>
                <a:spcPct val="0"/>
              </a:spcAft>
              <a:buClrTx/>
              <a:buSzTx/>
              <a:buFontTx/>
              <a:buNone/>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Pier		117° 14’ 15” W</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RB	  32° 39’ 53” N</a:t>
            </a:r>
          </a:p>
          <a:p>
            <a:pPr marL="742950" marR="0" lvl="1" indent="-285750" algn="l" defTabSz="914400" rtl="0" eaLnBrk="1" fontAlgn="base" latinLnBrk="0" hangingPunct="1">
              <a:lnSpc>
                <a:spcPct val="100000"/>
              </a:lnSpc>
              <a:spcBef>
                <a:spcPct val="20000"/>
              </a:spcBef>
              <a:spcAft>
                <a:spcPct val="0"/>
              </a:spcAft>
              <a:buClrTx/>
              <a:buSzTx/>
              <a:buFontTx/>
              <a:buNone/>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Pt Loma	117° 14’ 33” W</a:t>
            </a:r>
          </a:p>
        </p:txBody>
      </p:sp>
    </p:spTree>
    <p:extLst>
      <p:ext uri="{BB962C8B-B14F-4D97-AF65-F5344CB8AC3E}">
        <p14:creationId xmlns:p14="http://schemas.microsoft.com/office/powerpoint/2010/main" val="376585992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821AFF-53EE-456E-AB13-B6B7478DC25A}"/>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759323664"/>
              </p:ext>
            </p:extLst>
          </p:nvPr>
        </p:nvGraphicFramePr>
        <p:xfrm>
          <a:off x="0" y="1676400"/>
          <a:ext cx="9143999" cy="9485506"/>
        </p:xfrm>
        <a:graphic>
          <a:graphicData uri="http://schemas.openxmlformats.org/drawingml/2006/table">
            <a:tbl>
              <a:tblPr firstRow="1" firstCol="1" bandRow="1">
                <a:tableStyleId>{5C22544A-7EE6-4342-B048-85BDC9FD1C3A}</a:tableStyleId>
              </a:tblPr>
              <a:tblGrid>
                <a:gridCol w="9143999">
                  <a:extLst>
                    <a:ext uri="{9D8B030D-6E8A-4147-A177-3AD203B41FA5}">
                      <a16:colId xmlns:a16="http://schemas.microsoft.com/office/drawing/2014/main" val="460837169"/>
                    </a:ext>
                  </a:extLst>
                </a:gridCol>
              </a:tblGrid>
              <a:tr h="236966">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B w="38100" cmpd="sng">
                      <a:noFill/>
                    </a:lnB>
                    <a:noFill/>
                  </a:tcPr>
                </a:tc>
                <a:extLst>
                  <a:ext uri="{0D108BD9-81ED-4DB2-BD59-A6C34878D82A}">
                    <a16:rowId xmlns:a16="http://schemas.microsoft.com/office/drawing/2014/main" val="2697198505"/>
                  </a:ext>
                </a:extLst>
              </a:tr>
              <a:tr h="4620833">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11 - OPERATE appropriate settings in the Safety Configuration Menu.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12 - USE Query Chart function.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13 - USE chart menu to create a new layer.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14 - ESTABLISH visual and RADAR NAVAIDS by creating a Layer under Manual Chart Update.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15 - USE the Route Editor to create, and save a Route Plan/NAV Plan.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Enter Critical Points to coincide with Required Actions/Reports</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16 - MAKE chart corrections to a digital nautical chart (DNC).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17 - EXPLAIN &amp; Identify the Cross Track Error.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18 - LOAD a Route Plan.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19 - CREATE, save, load, start, stop and clear a Navigation Plan.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20 - UNDERSTAND the functions of Route Monitoring. </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r h="4620833">
                <a:tc>
                  <a:txBody>
                    <a:bodyPr/>
                    <a:lstStyle/>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5036550"/>
                  </a:ext>
                </a:extLst>
              </a:tr>
            </a:tbl>
          </a:graphicData>
        </a:graphic>
      </p:graphicFrame>
    </p:spTree>
    <p:extLst>
      <p:ext uri="{BB962C8B-B14F-4D97-AF65-F5344CB8AC3E}">
        <p14:creationId xmlns:p14="http://schemas.microsoft.com/office/powerpoint/2010/main" val="311809171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Create a Route</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4" name="Content Placeholder 5">
            <a:extLst>
              <a:ext uri="{FF2B5EF4-FFF2-40B4-BE49-F238E27FC236}">
                <a16:creationId xmlns:a16="http://schemas.microsoft.com/office/drawing/2014/main" id="{D0B49865-8586-476C-B791-B4DAE4F651F7}"/>
              </a:ext>
            </a:extLst>
          </p:cNvPr>
          <p:cNvSpPr txBox="1">
            <a:spLocks/>
          </p:cNvSpPr>
          <p:nvPr/>
        </p:nvSpPr>
        <p:spPr bwMode="auto">
          <a:xfrm>
            <a:off x="76200" y="1752601"/>
            <a:ext cx="58674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18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We create a route to consolidate the track, establish turn bearings and ranges, set reminders for significant events, and monitor dangers along our track.</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18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Once the CO approves a route, the navigation team monitors it continuously throughout a transit.</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18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To create a new route: </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8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“Show Menu” </a:t>
            </a:r>
            <a:r>
              <a:rPr kumimoji="0" lang="en-US" sz="18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kumimoji="0" lang="en-US" sz="18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“Routes” </a:t>
            </a:r>
            <a:r>
              <a:rPr kumimoji="0" lang="en-US" sz="18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kumimoji="0" lang="en-US" sz="18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“Edit Route”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8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 the pop-up window, select the “Route” tab </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8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 “Clear/New” </a:t>
            </a:r>
            <a:r>
              <a:rPr kumimoji="0" lang="en-US" sz="18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a:t>
            </a:r>
            <a:r>
              <a:rPr kumimoji="0" lang="en-US" sz="18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“Save As” </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sz="18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Type in desired route name </a:t>
            </a:r>
            <a:r>
              <a:rPr kumimoji="0" lang="en-US" sz="18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 </a:t>
            </a:r>
            <a:r>
              <a:rPr kumimoji="0" lang="en-US" sz="18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“OK”</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18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Create a route and name it “NN310_Lastname”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8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We can set the “ETD.”</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8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“Total Distance and Duration” and “ETA” are calculated based on the waypoint information</a:t>
            </a:r>
          </a:p>
        </p:txBody>
      </p:sp>
      <p:pic>
        <p:nvPicPr>
          <p:cNvPr id="5" name="Picture 4">
            <a:extLst>
              <a:ext uri="{FF2B5EF4-FFF2-40B4-BE49-F238E27FC236}">
                <a16:creationId xmlns:a16="http://schemas.microsoft.com/office/drawing/2014/main" id="{020E0A3F-C0F9-4D40-BC0D-CE47705C4B90}"/>
              </a:ext>
            </a:extLst>
          </p:cNvPr>
          <p:cNvPicPr>
            <a:picLocks noChangeAspect="1"/>
          </p:cNvPicPr>
          <p:nvPr/>
        </p:nvPicPr>
        <p:blipFill>
          <a:blip r:embed="rId5"/>
          <a:stretch>
            <a:fillRect/>
          </a:stretch>
        </p:blipFill>
        <p:spPr>
          <a:xfrm>
            <a:off x="7187014" y="3092280"/>
            <a:ext cx="1956986" cy="3432345"/>
          </a:xfrm>
          <a:prstGeom prst="rect">
            <a:avLst/>
          </a:prstGeom>
        </p:spPr>
      </p:pic>
      <p:pic>
        <p:nvPicPr>
          <p:cNvPr id="4" name="Picture 3">
            <a:extLst>
              <a:ext uri="{FF2B5EF4-FFF2-40B4-BE49-F238E27FC236}">
                <a16:creationId xmlns:a16="http://schemas.microsoft.com/office/drawing/2014/main" id="{9413AF8B-DF1B-45B4-A85F-14F05021B9B5}"/>
              </a:ext>
            </a:extLst>
          </p:cNvPr>
          <p:cNvPicPr>
            <a:picLocks noChangeAspect="1"/>
          </p:cNvPicPr>
          <p:nvPr/>
        </p:nvPicPr>
        <p:blipFill>
          <a:blip r:embed="rId6"/>
          <a:stretch>
            <a:fillRect/>
          </a:stretch>
        </p:blipFill>
        <p:spPr>
          <a:xfrm>
            <a:off x="5874282" y="1153583"/>
            <a:ext cx="1713124" cy="5371042"/>
          </a:xfrm>
          <a:prstGeom prst="rect">
            <a:avLst/>
          </a:prstGeom>
        </p:spPr>
      </p:pic>
      <p:sp>
        <p:nvSpPr>
          <p:cNvPr id="15" name="Oval 14">
            <a:extLst>
              <a:ext uri="{FF2B5EF4-FFF2-40B4-BE49-F238E27FC236}">
                <a16:creationId xmlns:a16="http://schemas.microsoft.com/office/drawing/2014/main" id="{CE1A3A3C-CD31-47B3-8759-75E375FAFE6A}"/>
              </a:ext>
            </a:extLst>
          </p:cNvPr>
          <p:cNvSpPr/>
          <p:nvPr/>
        </p:nvSpPr>
        <p:spPr>
          <a:xfrm>
            <a:off x="5788054" y="1459512"/>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6" name="Oval 15">
            <a:extLst>
              <a:ext uri="{FF2B5EF4-FFF2-40B4-BE49-F238E27FC236}">
                <a16:creationId xmlns:a16="http://schemas.microsoft.com/office/drawing/2014/main" id="{8663B86A-2CBC-43D3-B476-C812B7ECABAA}"/>
              </a:ext>
            </a:extLst>
          </p:cNvPr>
          <p:cNvSpPr/>
          <p:nvPr/>
        </p:nvSpPr>
        <p:spPr>
          <a:xfrm>
            <a:off x="5867400" y="2286000"/>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0F9053AB-C801-42A7-85C5-6047AB033ECF}"/>
              </a:ext>
            </a:extLst>
          </p:cNvPr>
          <p:cNvSpPr/>
          <p:nvPr/>
        </p:nvSpPr>
        <p:spPr>
          <a:xfrm>
            <a:off x="5967389" y="3572920"/>
            <a:ext cx="1526910" cy="686929"/>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pic>
        <p:nvPicPr>
          <p:cNvPr id="6" name="Picture 5">
            <a:extLst>
              <a:ext uri="{FF2B5EF4-FFF2-40B4-BE49-F238E27FC236}">
                <a16:creationId xmlns:a16="http://schemas.microsoft.com/office/drawing/2014/main" id="{C305F298-414A-445D-8BE8-5227A06D9C16}"/>
              </a:ext>
            </a:extLst>
          </p:cNvPr>
          <p:cNvPicPr>
            <a:picLocks noChangeAspect="1"/>
          </p:cNvPicPr>
          <p:nvPr/>
        </p:nvPicPr>
        <p:blipFill>
          <a:blip r:embed="rId7"/>
          <a:stretch>
            <a:fillRect/>
          </a:stretch>
        </p:blipFill>
        <p:spPr>
          <a:xfrm>
            <a:off x="7795007" y="4362218"/>
            <a:ext cx="1012024" cy="408467"/>
          </a:xfrm>
          <a:prstGeom prst="rect">
            <a:avLst/>
          </a:prstGeom>
        </p:spPr>
      </p:pic>
      <p:pic>
        <p:nvPicPr>
          <p:cNvPr id="7" name="Picture 6">
            <a:extLst>
              <a:ext uri="{FF2B5EF4-FFF2-40B4-BE49-F238E27FC236}">
                <a16:creationId xmlns:a16="http://schemas.microsoft.com/office/drawing/2014/main" id="{4B06722A-03EE-48CE-92AC-4586B8D0C534}"/>
              </a:ext>
            </a:extLst>
          </p:cNvPr>
          <p:cNvPicPr>
            <a:picLocks noChangeAspect="1"/>
          </p:cNvPicPr>
          <p:nvPr/>
        </p:nvPicPr>
        <p:blipFill>
          <a:blip r:embed="rId7"/>
          <a:stretch>
            <a:fillRect/>
          </a:stretch>
        </p:blipFill>
        <p:spPr>
          <a:xfrm>
            <a:off x="7494299" y="5787095"/>
            <a:ext cx="1012024" cy="408467"/>
          </a:xfrm>
          <a:prstGeom prst="rect">
            <a:avLst/>
          </a:prstGeom>
        </p:spPr>
      </p:pic>
    </p:spTree>
    <p:extLst>
      <p:ext uri="{BB962C8B-B14F-4D97-AF65-F5344CB8AC3E}">
        <p14:creationId xmlns:p14="http://schemas.microsoft.com/office/powerpoint/2010/main" val="138533536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Create Waypoints</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4" name="Content Placeholder 5">
            <a:extLst>
              <a:ext uri="{FF2B5EF4-FFF2-40B4-BE49-F238E27FC236}">
                <a16:creationId xmlns:a16="http://schemas.microsoft.com/office/drawing/2014/main" id="{936A26F6-6377-40C2-BC5D-68246B9ABB05}"/>
              </a:ext>
            </a:extLst>
          </p:cNvPr>
          <p:cNvSpPr txBox="1">
            <a:spLocks/>
          </p:cNvSpPr>
          <p:nvPr/>
        </p:nvSpPr>
        <p:spPr bwMode="auto">
          <a:xfrm>
            <a:off x="76200" y="1752601"/>
            <a:ext cx="58674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 create Waypoints for a route: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Select “</a:t>
            </a:r>
            <a:r>
              <a:rPr kumimoji="0" lang="en-US" sz="1600" i="0" u="none" strike="noStrike" kern="0" cap="none" spc="0" normalizeH="0" baseline="0" noProof="0" dirty="0" err="1">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Wpts</a:t>
            </a: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tab in Edit Route pop-up window</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 “New” </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Type in desired latitude and longitude</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Fill in desired speed, off track limit, and rudder angle for approaching leg, turn, and departing leg in accordance with track data sheet</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 “New” to continue with next WP.</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The next WP will always initially appear directly on top of the proceeding WP.</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Repeat steps as necessary.</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Once all WPs have been created, select “Save”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1600" b="0" i="0" u="none" strike="noStrike" kern="0" cap="none" spc="0" normalizeH="0" baseline="0" noProof="0" dirty="0">
              <a:ln>
                <a:noFill/>
              </a:ln>
              <a:solidFill>
                <a:srgbClr val="2D2D8A"/>
              </a:solidFill>
              <a:effectLst/>
              <a:uLnTx/>
              <a:uFillTx/>
              <a:latin typeface="Arial"/>
            </a:endParaRPr>
          </a:p>
        </p:txBody>
      </p:sp>
      <p:pic>
        <p:nvPicPr>
          <p:cNvPr id="4" name="Picture 3">
            <a:extLst>
              <a:ext uri="{FF2B5EF4-FFF2-40B4-BE49-F238E27FC236}">
                <a16:creationId xmlns:a16="http://schemas.microsoft.com/office/drawing/2014/main" id="{08BD5909-CD82-4518-93F6-1419FF5DB89C}"/>
              </a:ext>
            </a:extLst>
          </p:cNvPr>
          <p:cNvPicPr>
            <a:picLocks noChangeAspect="1"/>
          </p:cNvPicPr>
          <p:nvPr/>
        </p:nvPicPr>
        <p:blipFill>
          <a:blip r:embed="rId5"/>
          <a:stretch>
            <a:fillRect/>
          </a:stretch>
        </p:blipFill>
        <p:spPr>
          <a:xfrm>
            <a:off x="6976381" y="751912"/>
            <a:ext cx="1627773" cy="5773412"/>
          </a:xfrm>
          <a:prstGeom prst="rect">
            <a:avLst/>
          </a:prstGeom>
        </p:spPr>
      </p:pic>
      <p:sp>
        <p:nvSpPr>
          <p:cNvPr id="15" name="Oval 14">
            <a:extLst>
              <a:ext uri="{FF2B5EF4-FFF2-40B4-BE49-F238E27FC236}">
                <a16:creationId xmlns:a16="http://schemas.microsoft.com/office/drawing/2014/main" id="{3074C31F-4F55-404D-82C8-4100E3BEDFC8}"/>
              </a:ext>
            </a:extLst>
          </p:cNvPr>
          <p:cNvSpPr/>
          <p:nvPr/>
        </p:nvSpPr>
        <p:spPr>
          <a:xfrm>
            <a:off x="7623059" y="1066800"/>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6" name="Oval 15">
            <a:extLst>
              <a:ext uri="{FF2B5EF4-FFF2-40B4-BE49-F238E27FC236}">
                <a16:creationId xmlns:a16="http://schemas.microsoft.com/office/drawing/2014/main" id="{9CB8B63D-9096-48DA-814E-64516B5C2960}"/>
              </a:ext>
            </a:extLst>
          </p:cNvPr>
          <p:cNvSpPr/>
          <p:nvPr/>
        </p:nvSpPr>
        <p:spPr>
          <a:xfrm>
            <a:off x="6966876" y="2202886"/>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C3BD20C2-1D31-456A-8852-6290893F0CFE}"/>
              </a:ext>
            </a:extLst>
          </p:cNvPr>
          <p:cNvSpPr/>
          <p:nvPr/>
        </p:nvSpPr>
        <p:spPr>
          <a:xfrm>
            <a:off x="6976381" y="3583598"/>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11C7F3DE-5C96-4277-B5A5-2F2D5B5513DB}"/>
              </a:ext>
            </a:extLst>
          </p:cNvPr>
          <p:cNvSpPr/>
          <p:nvPr/>
        </p:nvSpPr>
        <p:spPr>
          <a:xfrm>
            <a:off x="6784342" y="4363755"/>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3A679690-381E-4623-9FED-6680DE71E4AD}"/>
              </a:ext>
            </a:extLst>
          </p:cNvPr>
          <p:cNvSpPr/>
          <p:nvPr/>
        </p:nvSpPr>
        <p:spPr>
          <a:xfrm>
            <a:off x="6976381" y="5553967"/>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54449154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Create Route Features</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4" name="Content Placeholder 5">
            <a:extLst>
              <a:ext uri="{FF2B5EF4-FFF2-40B4-BE49-F238E27FC236}">
                <a16:creationId xmlns:a16="http://schemas.microsoft.com/office/drawing/2014/main" id="{75D7FCEF-AF00-4BE5-B139-A88B7A9D77EC}"/>
              </a:ext>
            </a:extLst>
          </p:cNvPr>
          <p:cNvSpPr txBox="1">
            <a:spLocks/>
          </p:cNvSpPr>
          <p:nvPr/>
        </p:nvSpPr>
        <p:spPr bwMode="auto">
          <a:xfrm>
            <a:off x="76200" y="1752601"/>
            <a:ext cx="4706434"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18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Turn Bearings and Ranges</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 “Features” tab in Edit Route pop-up window and select desired waypoint</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sz="1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Ex. Turn Bearing on leg 3-4 will be taken at WP4</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 the turn icon </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sz="1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Fill in information for desired turn bearing/range object.</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sz="1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Right-clicking in the position field and select “Query” to choose turn objects on your display.</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sz="1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Verify correct object in pop-up window and select appropriate aid and select “OK”</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sz="14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Type in desired name and select “New” once you are finished.</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sz="14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Select “Save” after all turn bearings and ranges are entered.</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rgbClr val="2D2D8A"/>
              </a:solidFill>
              <a:effectLst/>
              <a:uLnTx/>
              <a:uFillTx/>
              <a:latin typeface="Arial"/>
              <a:ea typeface="Times New Roman" panose="02020603050405020304" pitchFamily="18" charset="0"/>
              <a:cs typeface="+mn-cs"/>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rgbClr val="2D2D8A"/>
              </a:solidFill>
              <a:effectLst/>
              <a:uLnTx/>
              <a:uFillTx/>
              <a:latin typeface="Arial"/>
              <a:ea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1600" b="0" i="0" u="none" strike="noStrike" kern="0" cap="none" spc="0" normalizeH="0" baseline="0" noProof="0" dirty="0">
              <a:ln>
                <a:noFill/>
              </a:ln>
              <a:solidFill>
                <a:srgbClr val="2D2D8A"/>
              </a:solidFill>
              <a:effectLst/>
              <a:uLnTx/>
              <a:uFillTx/>
              <a:latin typeface="Arial"/>
            </a:endParaRPr>
          </a:p>
        </p:txBody>
      </p:sp>
      <p:pic>
        <p:nvPicPr>
          <p:cNvPr id="4" name="Picture 3">
            <a:extLst>
              <a:ext uri="{FF2B5EF4-FFF2-40B4-BE49-F238E27FC236}">
                <a16:creationId xmlns:a16="http://schemas.microsoft.com/office/drawing/2014/main" id="{E47A3F45-B318-4255-BED1-A2D554C53FED}"/>
              </a:ext>
            </a:extLst>
          </p:cNvPr>
          <p:cNvPicPr>
            <a:picLocks noChangeAspect="1"/>
          </p:cNvPicPr>
          <p:nvPr/>
        </p:nvPicPr>
        <p:blipFill>
          <a:blip r:embed="rId5"/>
          <a:stretch>
            <a:fillRect/>
          </a:stretch>
        </p:blipFill>
        <p:spPr>
          <a:xfrm>
            <a:off x="2429417" y="2895600"/>
            <a:ext cx="408467" cy="365792"/>
          </a:xfrm>
          <a:prstGeom prst="rect">
            <a:avLst/>
          </a:prstGeom>
        </p:spPr>
      </p:pic>
      <p:pic>
        <p:nvPicPr>
          <p:cNvPr id="5" name="Picture 4">
            <a:extLst>
              <a:ext uri="{FF2B5EF4-FFF2-40B4-BE49-F238E27FC236}">
                <a16:creationId xmlns:a16="http://schemas.microsoft.com/office/drawing/2014/main" id="{716D84D6-F8AC-4E75-80A3-A57656E3412C}"/>
              </a:ext>
            </a:extLst>
          </p:cNvPr>
          <p:cNvPicPr>
            <a:picLocks noChangeAspect="1"/>
          </p:cNvPicPr>
          <p:nvPr/>
        </p:nvPicPr>
        <p:blipFill>
          <a:blip r:embed="rId6"/>
          <a:stretch>
            <a:fillRect/>
          </a:stretch>
        </p:blipFill>
        <p:spPr>
          <a:xfrm>
            <a:off x="4838577" y="1473489"/>
            <a:ext cx="4285859" cy="5054022"/>
          </a:xfrm>
          <a:prstGeom prst="rect">
            <a:avLst/>
          </a:prstGeom>
        </p:spPr>
      </p:pic>
      <p:sp>
        <p:nvSpPr>
          <p:cNvPr id="15" name="Oval 14">
            <a:extLst>
              <a:ext uri="{FF2B5EF4-FFF2-40B4-BE49-F238E27FC236}">
                <a16:creationId xmlns:a16="http://schemas.microsoft.com/office/drawing/2014/main" id="{C4B76EF4-7751-481A-8F0E-D318D87E7066}"/>
              </a:ext>
            </a:extLst>
          </p:cNvPr>
          <p:cNvSpPr/>
          <p:nvPr/>
        </p:nvSpPr>
        <p:spPr>
          <a:xfrm>
            <a:off x="4784758" y="1728589"/>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Oval 15">
            <a:extLst>
              <a:ext uri="{FF2B5EF4-FFF2-40B4-BE49-F238E27FC236}">
                <a16:creationId xmlns:a16="http://schemas.microsoft.com/office/drawing/2014/main" id="{BF5D1F9B-BA94-4720-B0AA-0470BEED6B86}"/>
              </a:ext>
            </a:extLst>
          </p:cNvPr>
          <p:cNvSpPr/>
          <p:nvPr/>
        </p:nvSpPr>
        <p:spPr>
          <a:xfrm>
            <a:off x="4819013" y="2159788"/>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390354DE-99B4-45CF-BF61-35285109E7F2}"/>
              </a:ext>
            </a:extLst>
          </p:cNvPr>
          <p:cNvSpPr/>
          <p:nvPr/>
        </p:nvSpPr>
        <p:spPr>
          <a:xfrm>
            <a:off x="4791023" y="2578937"/>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0865FE41-98C7-4A76-970A-00D84ACB7B20}"/>
              </a:ext>
            </a:extLst>
          </p:cNvPr>
          <p:cNvSpPr/>
          <p:nvPr/>
        </p:nvSpPr>
        <p:spPr>
          <a:xfrm>
            <a:off x="4774245" y="3421588"/>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4F61F075-4804-422F-8606-0F4D3A24B19A}"/>
              </a:ext>
            </a:extLst>
          </p:cNvPr>
          <p:cNvSpPr/>
          <p:nvPr/>
        </p:nvSpPr>
        <p:spPr>
          <a:xfrm>
            <a:off x="5314313" y="4183205"/>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Oval 21">
            <a:extLst>
              <a:ext uri="{FF2B5EF4-FFF2-40B4-BE49-F238E27FC236}">
                <a16:creationId xmlns:a16="http://schemas.microsoft.com/office/drawing/2014/main" id="{F571C66D-0BA5-471A-961B-38E474B04343}"/>
              </a:ext>
            </a:extLst>
          </p:cNvPr>
          <p:cNvSpPr/>
          <p:nvPr/>
        </p:nvSpPr>
        <p:spPr>
          <a:xfrm>
            <a:off x="7543800" y="6108705"/>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92505191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Example</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4" name="Content Placeholder 3">
            <a:extLst>
              <a:ext uri="{FF2B5EF4-FFF2-40B4-BE49-F238E27FC236}">
                <a16:creationId xmlns:a16="http://schemas.microsoft.com/office/drawing/2014/main" id="{6E54B86C-A821-4FAA-AD74-B466B14798B4}"/>
              </a:ext>
            </a:extLst>
          </p:cNvPr>
          <p:cNvSpPr txBox="1">
            <a:spLocks/>
          </p:cNvSpPr>
          <p:nvPr/>
        </p:nvSpPr>
        <p:spPr bwMode="auto">
          <a:xfrm>
            <a:off x="76200" y="1752601"/>
            <a:ext cx="60960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Route Name: NN220x_Lastname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Track Data Sheet</a:t>
            </a:r>
          </a:p>
        </p:txBody>
      </p:sp>
      <p:pic>
        <p:nvPicPr>
          <p:cNvPr id="4" name="Picture 3">
            <a:extLst>
              <a:ext uri="{FF2B5EF4-FFF2-40B4-BE49-F238E27FC236}">
                <a16:creationId xmlns:a16="http://schemas.microsoft.com/office/drawing/2014/main" id="{C50B28DE-B2B1-4723-A234-91C51B131351}"/>
              </a:ext>
            </a:extLst>
          </p:cNvPr>
          <p:cNvPicPr>
            <a:picLocks noChangeAspect="1"/>
          </p:cNvPicPr>
          <p:nvPr/>
        </p:nvPicPr>
        <p:blipFill>
          <a:blip r:embed="rId5"/>
          <a:stretch>
            <a:fillRect/>
          </a:stretch>
        </p:blipFill>
        <p:spPr>
          <a:xfrm>
            <a:off x="22531" y="2581079"/>
            <a:ext cx="8900931" cy="3889585"/>
          </a:xfrm>
          <a:prstGeom prst="rect">
            <a:avLst/>
          </a:prstGeom>
        </p:spPr>
      </p:pic>
    </p:spTree>
    <p:extLst>
      <p:ext uri="{BB962C8B-B14F-4D97-AF65-F5344CB8AC3E}">
        <p14:creationId xmlns:p14="http://schemas.microsoft.com/office/powerpoint/2010/main" val="69332991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Creating a Great Circle Route</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5" name="Content Placeholder 3">
            <a:extLst>
              <a:ext uri="{FF2B5EF4-FFF2-40B4-BE49-F238E27FC236}">
                <a16:creationId xmlns:a16="http://schemas.microsoft.com/office/drawing/2014/main" id="{28BE753A-FD94-4B41-AD2A-66240EE340C2}"/>
              </a:ext>
            </a:extLst>
          </p:cNvPr>
          <p:cNvSpPr txBox="1">
            <a:spLocks/>
          </p:cNvSpPr>
          <p:nvPr/>
        </p:nvSpPr>
        <p:spPr bwMode="auto">
          <a:xfrm>
            <a:off x="76200" y="1752601"/>
            <a:ext cx="89916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0" fontAlgn="base" latinLnBrk="0" hangingPunct="0">
              <a:lnSpc>
                <a:spcPct val="100000"/>
              </a:lnSpc>
              <a:spcBef>
                <a:spcPts val="600"/>
              </a:spcBef>
              <a:spcAft>
                <a:spcPts val="0"/>
              </a:spcAft>
              <a:buClrTx/>
              <a:buSzTx/>
              <a:buNone/>
              <a:tabLst>
                <a:tab pos="341313" algn="l"/>
              </a:tabLst>
              <a:defRPr/>
            </a:pPr>
            <a:r>
              <a:rPr lang="en-US" kern="0" dirty="0">
                <a:solidFill>
                  <a:schemeClr val="tx1"/>
                </a:solidFill>
                <a:latin typeface="Times New Roman" panose="02020603050405020304" pitchFamily="18" charset="0"/>
                <a:cs typeface="Times New Roman" panose="02020603050405020304" pitchFamily="18" charset="0"/>
              </a:rPr>
              <a:t>-VMS gives us the ability to plot a Great Circle route over long distances to show the shortest distance between two points on a sphere.</a:t>
            </a:r>
          </a:p>
          <a:p>
            <a:pPr marL="0" marR="0" lvl="0" indent="0" algn="l" defTabSz="914400" rtl="0" eaLnBrk="0" fontAlgn="base" latinLnBrk="0" hangingPunct="0">
              <a:lnSpc>
                <a:spcPct val="100000"/>
              </a:lnSpc>
              <a:spcBef>
                <a:spcPts val="600"/>
              </a:spcBef>
              <a:spcAft>
                <a:spcPts val="0"/>
              </a:spcAft>
              <a:buClrTx/>
              <a:buSzTx/>
              <a:buNone/>
              <a:tabLst>
                <a:tab pos="341313" algn="l"/>
              </a:tabLst>
              <a:defRPr/>
            </a:pPr>
            <a:endPar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ts val="600"/>
              </a:spcBef>
              <a:spcAft>
                <a:spcPts val="0"/>
              </a:spcAft>
              <a:buClrTx/>
              <a:buSzTx/>
              <a:buNone/>
              <a:tabLst>
                <a:tab pos="341313" algn="l"/>
              </a:tabLst>
              <a:defRPr/>
            </a:pPr>
            <a:r>
              <a:rPr lang="en-US" kern="0" dirty="0">
                <a:solidFill>
                  <a:schemeClr val="tx1"/>
                </a:solidFill>
                <a:latin typeface="Times New Roman" panose="02020603050405020304" pitchFamily="18" charset="0"/>
                <a:cs typeface="Times New Roman" panose="02020603050405020304" pitchFamily="18" charset="0"/>
              </a:rPr>
              <a:t>-This is useful in trans-oceanic voyages.</a:t>
            </a:r>
          </a:p>
          <a:p>
            <a:pPr marL="0" marR="0" lvl="0" indent="0" algn="l" defTabSz="914400" rtl="0" eaLnBrk="0" fontAlgn="base" latinLnBrk="0" hangingPunct="0">
              <a:lnSpc>
                <a:spcPct val="100000"/>
              </a:lnSpc>
              <a:spcBef>
                <a:spcPts val="600"/>
              </a:spcBef>
              <a:spcAft>
                <a:spcPts val="0"/>
              </a:spcAft>
              <a:buClrTx/>
              <a:buSzTx/>
              <a:buNone/>
              <a:tabLst>
                <a:tab pos="341313" algn="l"/>
              </a:tabLst>
              <a:defRPr/>
            </a:pPr>
            <a:endPar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ts val="600"/>
              </a:spcBef>
              <a:spcAft>
                <a:spcPts val="0"/>
              </a:spcAft>
              <a:buClrTx/>
              <a:buSzTx/>
              <a:buNone/>
              <a:tabLst>
                <a:tab pos="341313" algn="l"/>
              </a:tabLst>
              <a:defRPr/>
            </a:pPr>
            <a:r>
              <a:rPr lang="en-US" kern="0" dirty="0">
                <a:solidFill>
                  <a:schemeClr val="tx1"/>
                </a:solidFill>
                <a:latin typeface="Times New Roman" panose="02020603050405020304" pitchFamily="18" charset="0"/>
                <a:cs typeface="Times New Roman" panose="02020603050405020304" pitchFamily="18" charset="0"/>
              </a:rPr>
              <a:t>-However, a Great Circle route is impractical to navigate.</a:t>
            </a:r>
          </a:p>
          <a:p>
            <a:pPr marL="0" marR="0" lvl="0" indent="0" algn="l" defTabSz="914400" rtl="0" eaLnBrk="0" fontAlgn="base" latinLnBrk="0" hangingPunct="0">
              <a:lnSpc>
                <a:spcPct val="100000"/>
              </a:lnSpc>
              <a:spcBef>
                <a:spcPts val="600"/>
              </a:spcBef>
              <a:spcAft>
                <a:spcPts val="0"/>
              </a:spcAft>
              <a:buClrTx/>
              <a:buSzTx/>
              <a:buNone/>
              <a:tabLst>
                <a:tab pos="341313" algn="l"/>
              </a:tabLst>
              <a:defRPr/>
            </a:pPr>
            <a:endParaRPr lang="en-US" kern="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ts val="600"/>
              </a:spcBef>
              <a:spcAft>
                <a:spcPts val="0"/>
              </a:spcAft>
              <a:buClrTx/>
              <a:buSzTx/>
              <a:buNone/>
              <a:tabLst>
                <a:tab pos="341313" algn="l"/>
              </a:tabLst>
              <a:defRPr/>
            </a:pPr>
            <a:r>
              <a:rPr lang="en-US" kern="0" dirty="0">
                <a:solidFill>
                  <a:schemeClr val="tx1"/>
                </a:solidFill>
                <a:latin typeface="Times New Roman" panose="02020603050405020304" pitchFamily="18" charset="0"/>
                <a:cs typeface="Times New Roman" panose="02020603050405020304" pitchFamily="18" charset="0"/>
              </a:rPr>
              <a:t>-What is the solution?</a:t>
            </a:r>
          </a:p>
          <a:p>
            <a:pPr marL="0" marR="0" lvl="0" indent="0" algn="l" defTabSz="914400" rtl="0" eaLnBrk="0" fontAlgn="base" latinLnBrk="0" hangingPunct="0">
              <a:lnSpc>
                <a:spcPct val="100000"/>
              </a:lnSpc>
              <a:spcBef>
                <a:spcPts val="600"/>
              </a:spcBef>
              <a:spcAft>
                <a:spcPts val="0"/>
              </a:spcAft>
              <a:buClrTx/>
              <a:buSzTx/>
              <a:buNone/>
              <a:tabLst>
                <a:tab pos="341313" algn="l"/>
              </a:tabLst>
              <a:defRPr/>
            </a:pPr>
            <a:endPar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2000" b="0" i="0" u="none" strike="noStrike" kern="0" cap="none" spc="0" normalizeH="0" baseline="0" noProof="0" dirty="0">
              <a:ln>
                <a:noFill/>
              </a:ln>
              <a:solidFill>
                <a:srgbClr val="2D2D8A"/>
              </a:solidFill>
              <a:effectLst/>
              <a:uLnTx/>
              <a:uFillTx/>
              <a:latin typeface="Arial"/>
              <a:ea typeface="+mn-ea"/>
              <a:cs typeface="+mn-cs"/>
            </a:endParaRPr>
          </a:p>
        </p:txBody>
      </p:sp>
    </p:spTree>
    <p:extLst>
      <p:ext uri="{BB962C8B-B14F-4D97-AF65-F5344CB8AC3E}">
        <p14:creationId xmlns:p14="http://schemas.microsoft.com/office/powerpoint/2010/main" val="191305465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8364" t="7652" b="5089"/>
          <a:stretch/>
        </p:blipFill>
        <p:spPr>
          <a:xfrm>
            <a:off x="0" y="0"/>
            <a:ext cx="9144000" cy="6858000"/>
          </a:xfrm>
        </p:spPr>
      </p:pic>
      <p:sp>
        <p:nvSpPr>
          <p:cNvPr id="6" name="Oval 5"/>
          <p:cNvSpPr/>
          <p:nvPr/>
        </p:nvSpPr>
        <p:spPr>
          <a:xfrm>
            <a:off x="-9144" y="4572000"/>
            <a:ext cx="12192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Oval 6"/>
          <p:cNvSpPr/>
          <p:nvPr/>
        </p:nvSpPr>
        <p:spPr>
          <a:xfrm>
            <a:off x="5791200" y="4038600"/>
            <a:ext cx="12192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13544154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8181" t="6529" b="4743"/>
          <a:stretch/>
        </p:blipFill>
        <p:spPr>
          <a:xfrm>
            <a:off x="0" y="0"/>
            <a:ext cx="9144000" cy="6858000"/>
          </a:xfrm>
        </p:spPr>
      </p:pic>
      <p:sp>
        <p:nvSpPr>
          <p:cNvPr id="3" name="Oval 2"/>
          <p:cNvSpPr/>
          <p:nvPr/>
        </p:nvSpPr>
        <p:spPr>
          <a:xfrm>
            <a:off x="6019800" y="4495800"/>
            <a:ext cx="12192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Oval 3"/>
          <p:cNvSpPr/>
          <p:nvPr/>
        </p:nvSpPr>
        <p:spPr>
          <a:xfrm>
            <a:off x="-6096" y="4652772"/>
            <a:ext cx="1219200" cy="605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55352997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199" y="1104900"/>
            <a:ext cx="8977423" cy="5676900"/>
          </a:xfrm>
          <a:prstGeom prst="rect">
            <a:avLst/>
          </a:prstGeom>
        </p:spPr>
      </p:pic>
      <p:sp>
        <p:nvSpPr>
          <p:cNvPr id="2" name="Rectangle 1"/>
          <p:cNvSpPr/>
          <p:nvPr/>
        </p:nvSpPr>
        <p:spPr>
          <a:xfrm>
            <a:off x="1354016" y="1606064"/>
            <a:ext cx="4894384" cy="1418273"/>
          </a:xfrm>
          <a:prstGeom prst="rect">
            <a:avLst/>
          </a:prstGeom>
          <a:solidFill>
            <a:schemeClr val="bg1"/>
          </a:solidFill>
          <a:ln>
            <a:solidFill>
              <a:schemeClr val="accent6"/>
            </a:solidFill>
          </a:ln>
        </p:spPr>
        <p:txBody>
          <a:bodyPr wrap="square">
            <a:spAutoFit/>
          </a:bodyPr>
          <a:lstStyle/>
          <a:p>
            <a:pPr algn="ctr" eaLnBrk="0" hangingPunct="0">
              <a:lnSpc>
                <a:spcPct val="105000"/>
              </a:lnSpc>
              <a:tabLst>
                <a:tab pos="349250" algn="l"/>
              </a:tabLst>
            </a:pPr>
            <a:r>
              <a:rPr lang="en-US" sz="2800" dirty="0"/>
              <a:t>Divide route into legs, no more than 350-400 NM each. </a:t>
            </a:r>
          </a:p>
        </p:txBody>
      </p:sp>
      <p:sp>
        <p:nvSpPr>
          <p:cNvPr id="6" name="Rectangle 5"/>
          <p:cNvSpPr/>
          <p:nvPr/>
        </p:nvSpPr>
        <p:spPr>
          <a:xfrm>
            <a:off x="4249616" y="5588976"/>
            <a:ext cx="4894384" cy="997196"/>
          </a:xfrm>
          <a:prstGeom prst="rect">
            <a:avLst/>
          </a:prstGeom>
          <a:solidFill>
            <a:schemeClr val="bg1"/>
          </a:solidFill>
          <a:ln>
            <a:solidFill>
              <a:schemeClr val="accent6"/>
            </a:solidFill>
          </a:ln>
        </p:spPr>
        <p:txBody>
          <a:bodyPr wrap="square">
            <a:spAutoFit/>
          </a:bodyPr>
          <a:lstStyle/>
          <a:p>
            <a:pPr algn="ctr" eaLnBrk="0" hangingPunct="0">
              <a:lnSpc>
                <a:spcPct val="105000"/>
              </a:lnSpc>
              <a:tabLst>
                <a:tab pos="349250" algn="l"/>
              </a:tabLst>
            </a:pPr>
            <a:r>
              <a:rPr lang="en-US" sz="2800" dirty="0"/>
              <a:t>Change each of the legs from GCs to RLs.</a:t>
            </a:r>
          </a:p>
        </p:txBody>
      </p:sp>
    </p:spTree>
    <p:extLst>
      <p:ext uri="{BB962C8B-B14F-4D97-AF65-F5344CB8AC3E}">
        <p14:creationId xmlns:p14="http://schemas.microsoft.com/office/powerpoint/2010/main" val="149482549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 y="0"/>
            <a:ext cx="9020175" cy="137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30" name="Group 29"/>
          <p:cNvGrpSpPr/>
          <p:nvPr/>
        </p:nvGrpSpPr>
        <p:grpSpPr>
          <a:xfrm>
            <a:off x="228600" y="0"/>
            <a:ext cx="8991600" cy="6705600"/>
            <a:chOff x="304800" y="-76200"/>
            <a:chExt cx="8991600" cy="6705600"/>
          </a:xfrm>
        </p:grpSpPr>
        <p:grpSp>
          <p:nvGrpSpPr>
            <p:cNvPr id="29" name="Group 28"/>
            <p:cNvGrpSpPr/>
            <p:nvPr/>
          </p:nvGrpSpPr>
          <p:grpSpPr>
            <a:xfrm>
              <a:off x="304800" y="225318"/>
              <a:ext cx="8534400" cy="6404082"/>
              <a:chOff x="304800" y="152400"/>
              <a:chExt cx="8534400" cy="6404082"/>
            </a:xfrm>
          </p:grpSpPr>
          <p:grpSp>
            <p:nvGrpSpPr>
              <p:cNvPr id="28" name="Group 27"/>
              <p:cNvGrpSpPr/>
              <p:nvPr/>
            </p:nvGrpSpPr>
            <p:grpSpPr>
              <a:xfrm>
                <a:off x="304800" y="152400"/>
                <a:ext cx="8534400" cy="6404082"/>
                <a:chOff x="304800" y="150759"/>
                <a:chExt cx="8534400" cy="6404082"/>
              </a:xfrm>
            </p:grpSpPr>
            <p:sp>
              <p:nvSpPr>
                <p:cNvPr id="23" name="Freeform 22"/>
                <p:cNvSpPr/>
                <p:nvPr/>
              </p:nvSpPr>
              <p:spPr>
                <a:xfrm>
                  <a:off x="1790700" y="6210300"/>
                  <a:ext cx="266700" cy="257175"/>
                </a:xfrm>
                <a:custGeom>
                  <a:avLst/>
                  <a:gdLst>
                    <a:gd name="connsiteX0" fmla="*/ 0 w 180975"/>
                    <a:gd name="connsiteY0" fmla="*/ 0 h 257175"/>
                    <a:gd name="connsiteX1" fmla="*/ 19050 w 180975"/>
                    <a:gd name="connsiteY1" fmla="*/ 66675 h 257175"/>
                    <a:gd name="connsiteX2" fmla="*/ 19050 w 180975"/>
                    <a:gd name="connsiteY2" fmla="*/ 66675 h 257175"/>
                    <a:gd name="connsiteX3" fmla="*/ 28575 w 180975"/>
                    <a:gd name="connsiteY3" fmla="*/ 152400 h 257175"/>
                    <a:gd name="connsiteX4" fmla="*/ 38100 w 180975"/>
                    <a:gd name="connsiteY4" fmla="*/ 257175 h 257175"/>
                    <a:gd name="connsiteX5" fmla="*/ 104775 w 180975"/>
                    <a:gd name="connsiteY5" fmla="*/ 171450 h 257175"/>
                    <a:gd name="connsiteX6" fmla="*/ 180975 w 180975"/>
                    <a:gd name="connsiteY6" fmla="*/ 161925 h 257175"/>
                    <a:gd name="connsiteX7" fmla="*/ 142875 w 180975"/>
                    <a:gd name="connsiteY7" fmla="*/ 95250 h 257175"/>
                    <a:gd name="connsiteX8" fmla="*/ 133350 w 180975"/>
                    <a:gd name="connsiteY8" fmla="*/ 47625 h 257175"/>
                    <a:gd name="connsiteX9" fmla="*/ 0 w 180975"/>
                    <a:gd name="connsiteY9" fmla="*/ 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5" h="257175">
                      <a:moveTo>
                        <a:pt x="0" y="0"/>
                      </a:moveTo>
                      <a:lnTo>
                        <a:pt x="19050" y="66675"/>
                      </a:lnTo>
                      <a:lnTo>
                        <a:pt x="19050" y="66675"/>
                      </a:lnTo>
                      <a:lnTo>
                        <a:pt x="28575" y="152400"/>
                      </a:lnTo>
                      <a:lnTo>
                        <a:pt x="38100" y="257175"/>
                      </a:lnTo>
                      <a:lnTo>
                        <a:pt x="104775" y="171450"/>
                      </a:lnTo>
                      <a:lnTo>
                        <a:pt x="180975" y="161925"/>
                      </a:lnTo>
                      <a:lnTo>
                        <a:pt x="142875" y="95250"/>
                      </a:lnTo>
                      <a:lnTo>
                        <a:pt x="133350" y="47625"/>
                      </a:lnTo>
                      <a:lnTo>
                        <a:pt x="0" y="0"/>
                      </a:lnTo>
                      <a:close/>
                    </a:path>
                  </a:pathLst>
                </a:custGeom>
                <a:solidFill>
                  <a:srgbClr val="DCE6B8"/>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4" name="Freeform 13"/>
                <p:cNvSpPr/>
                <p:nvPr/>
              </p:nvSpPr>
              <p:spPr>
                <a:xfrm>
                  <a:off x="6886575" y="171450"/>
                  <a:ext cx="1952625" cy="4181475"/>
                </a:xfrm>
                <a:custGeom>
                  <a:avLst/>
                  <a:gdLst>
                    <a:gd name="connsiteX0" fmla="*/ 1943100 w 1952625"/>
                    <a:gd name="connsiteY0" fmla="*/ 4067175 h 4181475"/>
                    <a:gd name="connsiteX1" fmla="*/ 1857375 w 1952625"/>
                    <a:gd name="connsiteY1" fmla="*/ 3943350 h 4181475"/>
                    <a:gd name="connsiteX2" fmla="*/ 1771650 w 1952625"/>
                    <a:gd name="connsiteY2" fmla="*/ 3886200 h 4181475"/>
                    <a:gd name="connsiteX3" fmla="*/ 1781175 w 1952625"/>
                    <a:gd name="connsiteY3" fmla="*/ 3733800 h 4181475"/>
                    <a:gd name="connsiteX4" fmla="*/ 1514475 w 1952625"/>
                    <a:gd name="connsiteY4" fmla="*/ 3552825 h 4181475"/>
                    <a:gd name="connsiteX5" fmla="*/ 1371600 w 1952625"/>
                    <a:gd name="connsiteY5" fmla="*/ 3533775 h 4181475"/>
                    <a:gd name="connsiteX6" fmla="*/ 1409700 w 1952625"/>
                    <a:gd name="connsiteY6" fmla="*/ 3486150 h 4181475"/>
                    <a:gd name="connsiteX7" fmla="*/ 1181100 w 1952625"/>
                    <a:gd name="connsiteY7" fmla="*/ 3467100 h 4181475"/>
                    <a:gd name="connsiteX8" fmla="*/ 1200150 w 1952625"/>
                    <a:gd name="connsiteY8" fmla="*/ 3381375 h 4181475"/>
                    <a:gd name="connsiteX9" fmla="*/ 1143000 w 1952625"/>
                    <a:gd name="connsiteY9" fmla="*/ 3314700 h 4181475"/>
                    <a:gd name="connsiteX10" fmla="*/ 1162050 w 1952625"/>
                    <a:gd name="connsiteY10" fmla="*/ 3286125 h 4181475"/>
                    <a:gd name="connsiteX11" fmla="*/ 1028700 w 1952625"/>
                    <a:gd name="connsiteY11" fmla="*/ 3181350 h 4181475"/>
                    <a:gd name="connsiteX12" fmla="*/ 952500 w 1952625"/>
                    <a:gd name="connsiteY12" fmla="*/ 3038475 h 4181475"/>
                    <a:gd name="connsiteX13" fmla="*/ 981075 w 1952625"/>
                    <a:gd name="connsiteY13" fmla="*/ 2914650 h 4181475"/>
                    <a:gd name="connsiteX14" fmla="*/ 895350 w 1952625"/>
                    <a:gd name="connsiteY14" fmla="*/ 2809875 h 4181475"/>
                    <a:gd name="connsiteX15" fmla="*/ 942975 w 1952625"/>
                    <a:gd name="connsiteY15" fmla="*/ 2781300 h 4181475"/>
                    <a:gd name="connsiteX16" fmla="*/ 847725 w 1952625"/>
                    <a:gd name="connsiteY16" fmla="*/ 2705100 h 4181475"/>
                    <a:gd name="connsiteX17" fmla="*/ 809625 w 1952625"/>
                    <a:gd name="connsiteY17" fmla="*/ 2762250 h 4181475"/>
                    <a:gd name="connsiteX18" fmla="*/ 762000 w 1952625"/>
                    <a:gd name="connsiteY18" fmla="*/ 2733675 h 4181475"/>
                    <a:gd name="connsiteX19" fmla="*/ 647700 w 1952625"/>
                    <a:gd name="connsiteY19" fmla="*/ 2562225 h 4181475"/>
                    <a:gd name="connsiteX20" fmla="*/ 638175 w 1952625"/>
                    <a:gd name="connsiteY20" fmla="*/ 2428875 h 4181475"/>
                    <a:gd name="connsiteX21" fmla="*/ 590550 w 1952625"/>
                    <a:gd name="connsiteY21" fmla="*/ 2295525 h 4181475"/>
                    <a:gd name="connsiteX22" fmla="*/ 657225 w 1952625"/>
                    <a:gd name="connsiteY22" fmla="*/ 2219325 h 4181475"/>
                    <a:gd name="connsiteX23" fmla="*/ 581025 w 1952625"/>
                    <a:gd name="connsiteY23" fmla="*/ 2152650 h 4181475"/>
                    <a:gd name="connsiteX24" fmla="*/ 619125 w 1952625"/>
                    <a:gd name="connsiteY24" fmla="*/ 2124075 h 4181475"/>
                    <a:gd name="connsiteX25" fmla="*/ 504825 w 1952625"/>
                    <a:gd name="connsiteY25" fmla="*/ 1924050 h 4181475"/>
                    <a:gd name="connsiteX26" fmla="*/ 542925 w 1952625"/>
                    <a:gd name="connsiteY26" fmla="*/ 1914525 h 4181475"/>
                    <a:gd name="connsiteX27" fmla="*/ 523875 w 1952625"/>
                    <a:gd name="connsiteY27" fmla="*/ 1628775 h 4181475"/>
                    <a:gd name="connsiteX28" fmla="*/ 523875 w 1952625"/>
                    <a:gd name="connsiteY28" fmla="*/ 1628775 h 4181475"/>
                    <a:gd name="connsiteX29" fmla="*/ 619125 w 1952625"/>
                    <a:gd name="connsiteY29" fmla="*/ 1695450 h 4181475"/>
                    <a:gd name="connsiteX30" fmla="*/ 657225 w 1952625"/>
                    <a:gd name="connsiteY30" fmla="*/ 1552575 h 4181475"/>
                    <a:gd name="connsiteX31" fmla="*/ 561975 w 1952625"/>
                    <a:gd name="connsiteY31" fmla="*/ 1524000 h 4181475"/>
                    <a:gd name="connsiteX32" fmla="*/ 581025 w 1952625"/>
                    <a:gd name="connsiteY32" fmla="*/ 1219200 h 4181475"/>
                    <a:gd name="connsiteX33" fmla="*/ 571500 w 1952625"/>
                    <a:gd name="connsiteY33" fmla="*/ 952500 h 4181475"/>
                    <a:gd name="connsiteX34" fmla="*/ 552450 w 1952625"/>
                    <a:gd name="connsiteY34" fmla="*/ 866775 h 4181475"/>
                    <a:gd name="connsiteX35" fmla="*/ 590550 w 1952625"/>
                    <a:gd name="connsiteY35" fmla="*/ 819150 h 4181475"/>
                    <a:gd name="connsiteX36" fmla="*/ 657225 w 1952625"/>
                    <a:gd name="connsiteY36" fmla="*/ 790575 h 4181475"/>
                    <a:gd name="connsiteX37" fmla="*/ 533400 w 1952625"/>
                    <a:gd name="connsiteY37" fmla="*/ 714375 h 4181475"/>
                    <a:gd name="connsiteX38" fmla="*/ 533400 w 1952625"/>
                    <a:gd name="connsiteY38" fmla="*/ 647700 h 4181475"/>
                    <a:gd name="connsiteX39" fmla="*/ 476250 w 1952625"/>
                    <a:gd name="connsiteY39" fmla="*/ 600075 h 4181475"/>
                    <a:gd name="connsiteX40" fmla="*/ 533400 w 1952625"/>
                    <a:gd name="connsiteY40" fmla="*/ 590550 h 4181475"/>
                    <a:gd name="connsiteX41" fmla="*/ 447675 w 1952625"/>
                    <a:gd name="connsiteY41" fmla="*/ 504825 h 4181475"/>
                    <a:gd name="connsiteX42" fmla="*/ 447675 w 1952625"/>
                    <a:gd name="connsiteY42" fmla="*/ 504825 h 4181475"/>
                    <a:gd name="connsiteX43" fmla="*/ 666750 w 1952625"/>
                    <a:gd name="connsiteY43" fmla="*/ 476250 h 4181475"/>
                    <a:gd name="connsiteX44" fmla="*/ 790575 w 1952625"/>
                    <a:gd name="connsiteY44" fmla="*/ 523875 h 4181475"/>
                    <a:gd name="connsiteX45" fmla="*/ 752475 w 1952625"/>
                    <a:gd name="connsiteY45" fmla="*/ 590550 h 4181475"/>
                    <a:gd name="connsiteX46" fmla="*/ 866775 w 1952625"/>
                    <a:gd name="connsiteY46" fmla="*/ 619125 h 4181475"/>
                    <a:gd name="connsiteX47" fmla="*/ 838200 w 1952625"/>
                    <a:gd name="connsiteY47" fmla="*/ 361950 h 4181475"/>
                    <a:gd name="connsiteX48" fmla="*/ 685800 w 1952625"/>
                    <a:gd name="connsiteY48" fmla="*/ 190500 h 4181475"/>
                    <a:gd name="connsiteX49" fmla="*/ 666750 w 1952625"/>
                    <a:gd name="connsiteY49" fmla="*/ 180975 h 4181475"/>
                    <a:gd name="connsiteX50" fmla="*/ 714375 w 1952625"/>
                    <a:gd name="connsiteY50" fmla="*/ 104775 h 4181475"/>
                    <a:gd name="connsiteX51" fmla="*/ 619125 w 1952625"/>
                    <a:gd name="connsiteY51" fmla="*/ 171450 h 4181475"/>
                    <a:gd name="connsiteX52" fmla="*/ 600075 w 1952625"/>
                    <a:gd name="connsiteY52" fmla="*/ 38100 h 4181475"/>
                    <a:gd name="connsiteX53" fmla="*/ 495300 w 1952625"/>
                    <a:gd name="connsiteY53" fmla="*/ 114300 h 4181475"/>
                    <a:gd name="connsiteX54" fmla="*/ 447675 w 1952625"/>
                    <a:gd name="connsiteY54" fmla="*/ 47625 h 4181475"/>
                    <a:gd name="connsiteX55" fmla="*/ 390525 w 1952625"/>
                    <a:gd name="connsiteY55" fmla="*/ 85725 h 4181475"/>
                    <a:gd name="connsiteX56" fmla="*/ 542925 w 1952625"/>
                    <a:gd name="connsiteY56" fmla="*/ 200025 h 4181475"/>
                    <a:gd name="connsiteX57" fmla="*/ 666750 w 1952625"/>
                    <a:gd name="connsiteY57" fmla="*/ 333375 h 4181475"/>
                    <a:gd name="connsiteX58" fmla="*/ 619125 w 1952625"/>
                    <a:gd name="connsiteY58" fmla="*/ 400050 h 4181475"/>
                    <a:gd name="connsiteX59" fmla="*/ 438150 w 1952625"/>
                    <a:gd name="connsiteY59" fmla="*/ 381000 h 4181475"/>
                    <a:gd name="connsiteX60" fmla="*/ 352425 w 1952625"/>
                    <a:gd name="connsiteY60" fmla="*/ 314325 h 4181475"/>
                    <a:gd name="connsiteX61" fmla="*/ 238125 w 1952625"/>
                    <a:gd name="connsiteY61" fmla="*/ 219075 h 4181475"/>
                    <a:gd name="connsiteX62" fmla="*/ 114300 w 1952625"/>
                    <a:gd name="connsiteY62" fmla="*/ 123825 h 4181475"/>
                    <a:gd name="connsiteX63" fmla="*/ 0 w 1952625"/>
                    <a:gd name="connsiteY63" fmla="*/ 0 h 4181475"/>
                    <a:gd name="connsiteX64" fmla="*/ 1952625 w 1952625"/>
                    <a:gd name="connsiteY64" fmla="*/ 0 h 4181475"/>
                    <a:gd name="connsiteX65" fmla="*/ 1943100 w 1952625"/>
                    <a:gd name="connsiteY65" fmla="*/ 4181475 h 418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952625" h="4181475">
                      <a:moveTo>
                        <a:pt x="1943100" y="4067175"/>
                      </a:moveTo>
                      <a:lnTo>
                        <a:pt x="1857375" y="3943350"/>
                      </a:lnTo>
                      <a:lnTo>
                        <a:pt x="1771650" y="3886200"/>
                      </a:lnTo>
                      <a:lnTo>
                        <a:pt x="1781175" y="3733800"/>
                      </a:lnTo>
                      <a:lnTo>
                        <a:pt x="1514475" y="3552825"/>
                      </a:lnTo>
                      <a:lnTo>
                        <a:pt x="1371600" y="3533775"/>
                      </a:lnTo>
                      <a:lnTo>
                        <a:pt x="1409700" y="3486150"/>
                      </a:lnTo>
                      <a:lnTo>
                        <a:pt x="1181100" y="3467100"/>
                      </a:lnTo>
                      <a:lnTo>
                        <a:pt x="1200150" y="3381375"/>
                      </a:lnTo>
                      <a:lnTo>
                        <a:pt x="1143000" y="3314700"/>
                      </a:lnTo>
                      <a:lnTo>
                        <a:pt x="1162050" y="3286125"/>
                      </a:lnTo>
                      <a:lnTo>
                        <a:pt x="1028700" y="3181350"/>
                      </a:lnTo>
                      <a:lnTo>
                        <a:pt x="952500" y="3038475"/>
                      </a:lnTo>
                      <a:lnTo>
                        <a:pt x="981075" y="2914650"/>
                      </a:lnTo>
                      <a:lnTo>
                        <a:pt x="895350" y="2809875"/>
                      </a:lnTo>
                      <a:lnTo>
                        <a:pt x="942975" y="2781300"/>
                      </a:lnTo>
                      <a:lnTo>
                        <a:pt x="847725" y="2705100"/>
                      </a:lnTo>
                      <a:lnTo>
                        <a:pt x="809625" y="2762250"/>
                      </a:lnTo>
                      <a:lnTo>
                        <a:pt x="762000" y="2733675"/>
                      </a:lnTo>
                      <a:lnTo>
                        <a:pt x="647700" y="2562225"/>
                      </a:lnTo>
                      <a:lnTo>
                        <a:pt x="638175" y="2428875"/>
                      </a:lnTo>
                      <a:lnTo>
                        <a:pt x="590550" y="2295525"/>
                      </a:lnTo>
                      <a:lnTo>
                        <a:pt x="657225" y="2219325"/>
                      </a:lnTo>
                      <a:lnTo>
                        <a:pt x="581025" y="2152650"/>
                      </a:lnTo>
                      <a:lnTo>
                        <a:pt x="619125" y="2124075"/>
                      </a:lnTo>
                      <a:lnTo>
                        <a:pt x="504825" y="1924050"/>
                      </a:lnTo>
                      <a:lnTo>
                        <a:pt x="542925" y="1914525"/>
                      </a:lnTo>
                      <a:lnTo>
                        <a:pt x="523875" y="1628775"/>
                      </a:lnTo>
                      <a:lnTo>
                        <a:pt x="523875" y="1628775"/>
                      </a:lnTo>
                      <a:lnTo>
                        <a:pt x="619125" y="1695450"/>
                      </a:lnTo>
                      <a:lnTo>
                        <a:pt x="657225" y="1552575"/>
                      </a:lnTo>
                      <a:lnTo>
                        <a:pt x="561975" y="1524000"/>
                      </a:lnTo>
                      <a:lnTo>
                        <a:pt x="581025" y="1219200"/>
                      </a:lnTo>
                      <a:lnTo>
                        <a:pt x="571500" y="952500"/>
                      </a:lnTo>
                      <a:lnTo>
                        <a:pt x="552450" y="866775"/>
                      </a:lnTo>
                      <a:lnTo>
                        <a:pt x="590550" y="819150"/>
                      </a:lnTo>
                      <a:lnTo>
                        <a:pt x="657225" y="790575"/>
                      </a:lnTo>
                      <a:lnTo>
                        <a:pt x="533400" y="714375"/>
                      </a:lnTo>
                      <a:lnTo>
                        <a:pt x="533400" y="647700"/>
                      </a:lnTo>
                      <a:lnTo>
                        <a:pt x="476250" y="600075"/>
                      </a:lnTo>
                      <a:lnTo>
                        <a:pt x="533400" y="590550"/>
                      </a:lnTo>
                      <a:lnTo>
                        <a:pt x="447675" y="504825"/>
                      </a:lnTo>
                      <a:lnTo>
                        <a:pt x="447675" y="504825"/>
                      </a:lnTo>
                      <a:lnTo>
                        <a:pt x="666750" y="476250"/>
                      </a:lnTo>
                      <a:lnTo>
                        <a:pt x="790575" y="523875"/>
                      </a:lnTo>
                      <a:lnTo>
                        <a:pt x="752475" y="590550"/>
                      </a:lnTo>
                      <a:lnTo>
                        <a:pt x="866775" y="619125"/>
                      </a:lnTo>
                      <a:lnTo>
                        <a:pt x="838200" y="361950"/>
                      </a:lnTo>
                      <a:lnTo>
                        <a:pt x="685800" y="190500"/>
                      </a:lnTo>
                      <a:lnTo>
                        <a:pt x="666750" y="180975"/>
                      </a:lnTo>
                      <a:lnTo>
                        <a:pt x="714375" y="104775"/>
                      </a:lnTo>
                      <a:lnTo>
                        <a:pt x="619125" y="171450"/>
                      </a:lnTo>
                      <a:lnTo>
                        <a:pt x="600075" y="38100"/>
                      </a:lnTo>
                      <a:lnTo>
                        <a:pt x="495300" y="114300"/>
                      </a:lnTo>
                      <a:lnTo>
                        <a:pt x="447675" y="47625"/>
                      </a:lnTo>
                      <a:lnTo>
                        <a:pt x="390525" y="85725"/>
                      </a:lnTo>
                      <a:lnTo>
                        <a:pt x="542925" y="200025"/>
                      </a:lnTo>
                      <a:lnTo>
                        <a:pt x="666750" y="333375"/>
                      </a:lnTo>
                      <a:lnTo>
                        <a:pt x="619125" y="400050"/>
                      </a:lnTo>
                      <a:lnTo>
                        <a:pt x="438150" y="381000"/>
                      </a:lnTo>
                      <a:lnTo>
                        <a:pt x="352425" y="314325"/>
                      </a:lnTo>
                      <a:lnTo>
                        <a:pt x="238125" y="219075"/>
                      </a:lnTo>
                      <a:lnTo>
                        <a:pt x="114300" y="123825"/>
                      </a:lnTo>
                      <a:lnTo>
                        <a:pt x="0" y="0"/>
                      </a:lnTo>
                      <a:lnTo>
                        <a:pt x="1952625" y="0"/>
                      </a:lnTo>
                      <a:lnTo>
                        <a:pt x="1943100" y="4181475"/>
                      </a:lnTo>
                    </a:path>
                  </a:pathLst>
                </a:custGeom>
                <a:solidFill>
                  <a:srgbClr val="DCE6B8"/>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Rectangle 1"/>
                <p:cNvSpPr/>
                <p:nvPr/>
              </p:nvSpPr>
              <p:spPr>
                <a:xfrm>
                  <a:off x="304800" y="150759"/>
                  <a:ext cx="8534400" cy="64024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 name="Straight Connector 6"/>
                <p:cNvCxnSpPr/>
                <p:nvPr/>
              </p:nvCxnSpPr>
              <p:spPr>
                <a:xfrm>
                  <a:off x="304800" y="2514600"/>
                  <a:ext cx="8534400"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304800" y="3505200"/>
                  <a:ext cx="85344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304800" y="4495800"/>
                  <a:ext cx="853440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304800" y="5410200"/>
                  <a:ext cx="8534400"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304800" y="6248400"/>
                  <a:ext cx="8534400" cy="1641"/>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304800" y="228600"/>
                  <a:ext cx="85344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1143000" y="150759"/>
                  <a:ext cx="0" cy="640244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1981200" y="152400"/>
                  <a:ext cx="0" cy="6402441"/>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2895600" y="152400"/>
                  <a:ext cx="0" cy="6402441"/>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3733800" y="152400"/>
                  <a:ext cx="0" cy="6402441"/>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4648200" y="152400"/>
                  <a:ext cx="0" cy="6402441"/>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5486400" y="152400"/>
                  <a:ext cx="0" cy="6402441"/>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6400800" y="152400"/>
                  <a:ext cx="0" cy="6402441"/>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7239000" y="152400"/>
                  <a:ext cx="0" cy="6402441"/>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8153400" y="152400"/>
                  <a:ext cx="0" cy="6402441"/>
                </a:xfrm>
                <a:prstGeom prst="line">
                  <a:avLst/>
                </a:prstGeom>
              </p:spPr>
              <p:style>
                <a:lnRef idx="1">
                  <a:schemeClr val="dk1"/>
                </a:lnRef>
                <a:fillRef idx="0">
                  <a:schemeClr val="dk1"/>
                </a:fillRef>
                <a:effectRef idx="0">
                  <a:schemeClr val="dk1"/>
                </a:effectRef>
                <a:fontRef idx="minor">
                  <a:schemeClr val="tx1"/>
                </a:fontRef>
              </p:style>
            </p:cxnSp>
            <p:sp>
              <p:nvSpPr>
                <p:cNvPr id="24" name="Freeform 23"/>
                <p:cNvSpPr/>
                <p:nvPr/>
              </p:nvSpPr>
              <p:spPr>
                <a:xfrm>
                  <a:off x="1600200" y="6057900"/>
                  <a:ext cx="142875" cy="133350"/>
                </a:xfrm>
                <a:custGeom>
                  <a:avLst/>
                  <a:gdLst>
                    <a:gd name="connsiteX0" fmla="*/ 0 w 142875"/>
                    <a:gd name="connsiteY0" fmla="*/ 47625 h 133350"/>
                    <a:gd name="connsiteX1" fmla="*/ 47625 w 142875"/>
                    <a:gd name="connsiteY1" fmla="*/ 133350 h 133350"/>
                    <a:gd name="connsiteX2" fmla="*/ 142875 w 142875"/>
                    <a:gd name="connsiteY2" fmla="*/ 95250 h 133350"/>
                    <a:gd name="connsiteX3" fmla="*/ 133350 w 142875"/>
                    <a:gd name="connsiteY3" fmla="*/ 19050 h 133350"/>
                    <a:gd name="connsiteX4" fmla="*/ 66675 w 142875"/>
                    <a:gd name="connsiteY4" fmla="*/ 0 h 133350"/>
                    <a:gd name="connsiteX5" fmla="*/ 57150 w 142875"/>
                    <a:gd name="connsiteY5" fmla="*/ 38100 h 133350"/>
                    <a:gd name="connsiteX6" fmla="*/ 0 w 142875"/>
                    <a:gd name="connsiteY6" fmla="*/ 4762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133350">
                      <a:moveTo>
                        <a:pt x="0" y="47625"/>
                      </a:moveTo>
                      <a:lnTo>
                        <a:pt x="47625" y="133350"/>
                      </a:lnTo>
                      <a:lnTo>
                        <a:pt x="142875" y="95250"/>
                      </a:lnTo>
                      <a:lnTo>
                        <a:pt x="133350" y="19050"/>
                      </a:lnTo>
                      <a:lnTo>
                        <a:pt x="66675" y="0"/>
                      </a:lnTo>
                      <a:lnTo>
                        <a:pt x="57150" y="38100"/>
                      </a:lnTo>
                      <a:lnTo>
                        <a:pt x="0" y="47625"/>
                      </a:lnTo>
                      <a:close/>
                    </a:path>
                  </a:pathLst>
                </a:custGeom>
                <a:solidFill>
                  <a:srgbClr val="DCE6B8"/>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5" name="Freeform 24"/>
                <p:cNvSpPr/>
                <p:nvPr/>
              </p:nvSpPr>
              <p:spPr>
                <a:xfrm>
                  <a:off x="1409700" y="5972175"/>
                  <a:ext cx="123825" cy="85725"/>
                </a:xfrm>
                <a:custGeom>
                  <a:avLst/>
                  <a:gdLst>
                    <a:gd name="connsiteX0" fmla="*/ 0 w 123825"/>
                    <a:gd name="connsiteY0" fmla="*/ 66675 h 85725"/>
                    <a:gd name="connsiteX1" fmla="*/ 66675 w 123825"/>
                    <a:gd name="connsiteY1" fmla="*/ 47625 h 85725"/>
                    <a:gd name="connsiteX2" fmla="*/ 85725 w 123825"/>
                    <a:gd name="connsiteY2" fmla="*/ 85725 h 85725"/>
                    <a:gd name="connsiteX3" fmla="*/ 123825 w 123825"/>
                    <a:gd name="connsiteY3" fmla="*/ 28575 h 85725"/>
                    <a:gd name="connsiteX4" fmla="*/ 76200 w 123825"/>
                    <a:gd name="connsiteY4" fmla="*/ 0 h 85725"/>
                    <a:gd name="connsiteX5" fmla="*/ 76200 w 123825"/>
                    <a:gd name="connsiteY5" fmla="*/ 0 h 85725"/>
                    <a:gd name="connsiteX6" fmla="*/ 0 w 123825"/>
                    <a:gd name="connsiteY6" fmla="*/ 6667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85725">
                      <a:moveTo>
                        <a:pt x="0" y="66675"/>
                      </a:moveTo>
                      <a:lnTo>
                        <a:pt x="66675" y="47625"/>
                      </a:lnTo>
                      <a:lnTo>
                        <a:pt x="85725" y="85725"/>
                      </a:lnTo>
                      <a:lnTo>
                        <a:pt x="123825" y="28575"/>
                      </a:lnTo>
                      <a:lnTo>
                        <a:pt x="76200" y="0"/>
                      </a:lnTo>
                      <a:lnTo>
                        <a:pt x="76200" y="0"/>
                      </a:lnTo>
                      <a:lnTo>
                        <a:pt x="0" y="66675"/>
                      </a:lnTo>
                      <a:close/>
                    </a:path>
                  </a:pathLst>
                </a:custGeom>
                <a:solidFill>
                  <a:srgbClr val="DCE6B8"/>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6" name="Freeform 25"/>
                <p:cNvSpPr/>
                <p:nvPr/>
              </p:nvSpPr>
              <p:spPr>
                <a:xfrm>
                  <a:off x="1190625" y="5876925"/>
                  <a:ext cx="57150" cy="85725"/>
                </a:xfrm>
                <a:custGeom>
                  <a:avLst/>
                  <a:gdLst>
                    <a:gd name="connsiteX0" fmla="*/ 0 w 57150"/>
                    <a:gd name="connsiteY0" fmla="*/ 66675 h 85725"/>
                    <a:gd name="connsiteX1" fmla="*/ 47625 w 57150"/>
                    <a:gd name="connsiteY1" fmla="*/ 85725 h 85725"/>
                    <a:gd name="connsiteX2" fmla="*/ 57150 w 57150"/>
                    <a:gd name="connsiteY2" fmla="*/ 28575 h 85725"/>
                    <a:gd name="connsiteX3" fmla="*/ 19050 w 57150"/>
                    <a:gd name="connsiteY3" fmla="*/ 0 h 85725"/>
                    <a:gd name="connsiteX4" fmla="*/ 0 w 57150"/>
                    <a:gd name="connsiteY4" fmla="*/ 66675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85725">
                      <a:moveTo>
                        <a:pt x="0" y="66675"/>
                      </a:moveTo>
                      <a:lnTo>
                        <a:pt x="47625" y="85725"/>
                      </a:lnTo>
                      <a:lnTo>
                        <a:pt x="57150" y="28575"/>
                      </a:lnTo>
                      <a:lnTo>
                        <a:pt x="19050" y="0"/>
                      </a:lnTo>
                      <a:lnTo>
                        <a:pt x="0" y="66675"/>
                      </a:lnTo>
                      <a:close/>
                    </a:path>
                  </a:pathLst>
                </a:custGeom>
                <a:solidFill>
                  <a:srgbClr val="DCE6B8"/>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cxnSp>
            <p:nvCxnSpPr>
              <p:cNvPr id="4" name="Straight Connector 3"/>
              <p:cNvCxnSpPr/>
              <p:nvPr/>
            </p:nvCxnSpPr>
            <p:spPr>
              <a:xfrm>
                <a:off x="304800" y="1371600"/>
                <a:ext cx="8534400" cy="0"/>
              </a:xfrm>
              <a:prstGeom prst="line">
                <a:avLst/>
              </a:prstGeom>
            </p:spPr>
            <p:style>
              <a:lnRef idx="1">
                <a:schemeClr val="dk1"/>
              </a:lnRef>
              <a:fillRef idx="0">
                <a:schemeClr val="dk1"/>
              </a:fillRef>
              <a:effectRef idx="0">
                <a:schemeClr val="dk1"/>
              </a:effectRef>
              <a:fontRef idx="minor">
                <a:schemeClr val="tx1"/>
              </a:fontRef>
            </p:style>
          </p:cxnSp>
        </p:grpSp>
        <p:sp>
          <p:nvSpPr>
            <p:cNvPr id="31" name="TextBox 30"/>
            <p:cNvSpPr txBox="1"/>
            <p:nvPr/>
          </p:nvSpPr>
          <p:spPr>
            <a:xfrm>
              <a:off x="1753486" y="-76200"/>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155</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32" name="TextBox 31"/>
            <p:cNvSpPr txBox="1"/>
            <p:nvPr/>
          </p:nvSpPr>
          <p:spPr>
            <a:xfrm>
              <a:off x="2667886" y="-76200"/>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150</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33" name="TextBox 32"/>
            <p:cNvSpPr txBox="1"/>
            <p:nvPr/>
          </p:nvSpPr>
          <p:spPr>
            <a:xfrm>
              <a:off x="3506086" y="-76200"/>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145</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34" name="TextBox 33"/>
            <p:cNvSpPr txBox="1"/>
            <p:nvPr/>
          </p:nvSpPr>
          <p:spPr>
            <a:xfrm>
              <a:off x="4420486" y="-76200"/>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140</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35" name="TextBox 34"/>
            <p:cNvSpPr txBox="1"/>
            <p:nvPr/>
          </p:nvSpPr>
          <p:spPr>
            <a:xfrm>
              <a:off x="5258686" y="-76200"/>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135</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36" name="TextBox 35"/>
            <p:cNvSpPr txBox="1"/>
            <p:nvPr/>
          </p:nvSpPr>
          <p:spPr>
            <a:xfrm>
              <a:off x="6173086" y="-76200"/>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130</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37" name="TextBox 36"/>
            <p:cNvSpPr txBox="1"/>
            <p:nvPr/>
          </p:nvSpPr>
          <p:spPr>
            <a:xfrm>
              <a:off x="7010400" y="-76200"/>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125</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38" name="TextBox 37"/>
            <p:cNvSpPr txBox="1"/>
            <p:nvPr/>
          </p:nvSpPr>
          <p:spPr>
            <a:xfrm>
              <a:off x="7848600" y="-76200"/>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120</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39" name="TextBox 38"/>
            <p:cNvSpPr txBox="1"/>
            <p:nvPr/>
          </p:nvSpPr>
          <p:spPr>
            <a:xfrm>
              <a:off x="915286" y="-76200"/>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160</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40" name="TextBox 39"/>
            <p:cNvSpPr txBox="1"/>
            <p:nvPr/>
          </p:nvSpPr>
          <p:spPr>
            <a:xfrm>
              <a:off x="8763886" y="1219200"/>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45</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41" name="TextBox 40"/>
            <p:cNvSpPr txBox="1"/>
            <p:nvPr/>
          </p:nvSpPr>
          <p:spPr>
            <a:xfrm>
              <a:off x="8763000" y="2373868"/>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40</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42" name="TextBox 41"/>
            <p:cNvSpPr txBox="1"/>
            <p:nvPr/>
          </p:nvSpPr>
          <p:spPr>
            <a:xfrm>
              <a:off x="8763000" y="3352800"/>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35</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43" name="TextBox 42"/>
            <p:cNvSpPr txBox="1"/>
            <p:nvPr/>
          </p:nvSpPr>
          <p:spPr>
            <a:xfrm>
              <a:off x="8763000" y="4355068"/>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30</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44" name="TextBox 43"/>
            <p:cNvSpPr txBox="1"/>
            <p:nvPr/>
          </p:nvSpPr>
          <p:spPr>
            <a:xfrm>
              <a:off x="8763000" y="5269468"/>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25</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45" name="TextBox 44"/>
            <p:cNvSpPr txBox="1"/>
            <p:nvPr/>
          </p:nvSpPr>
          <p:spPr>
            <a:xfrm>
              <a:off x="8763000" y="6107668"/>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20</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sp>
          <p:nvSpPr>
            <p:cNvPr id="46" name="TextBox 45"/>
            <p:cNvSpPr txBox="1"/>
            <p:nvPr/>
          </p:nvSpPr>
          <p:spPr>
            <a:xfrm>
              <a:off x="8763000" y="87868"/>
              <a:ext cx="5325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charset="0"/>
                  <a:ea typeface="+mn-ea"/>
                  <a:cs typeface="+mn-cs"/>
                </a:rPr>
                <a:t>50</a:t>
              </a:r>
              <a:r>
                <a:rPr kumimoji="0" lang="en-US" sz="1800" b="1" i="0" u="none" strike="noStrike" kern="1200" cap="none" spc="0" normalizeH="0" baseline="0" noProof="0" dirty="0">
                  <a:ln>
                    <a:noFill/>
                  </a:ln>
                  <a:solidFill>
                    <a:srgbClr val="000000"/>
                  </a:solidFill>
                  <a:effectLst/>
                  <a:uLnTx/>
                  <a:uFillTx/>
                  <a:latin typeface="Arial" charset="0"/>
                  <a:ea typeface="+mn-ea"/>
                  <a:cs typeface="+mn-cs"/>
                </a:rPr>
                <a:t>◦</a:t>
              </a:r>
            </a:p>
          </p:txBody>
        </p:sp>
      </p:grpSp>
      <p:sp>
        <p:nvSpPr>
          <p:cNvPr id="48" name="5-Point Star 47"/>
          <p:cNvSpPr/>
          <p:nvPr/>
        </p:nvSpPr>
        <p:spPr>
          <a:xfrm>
            <a:off x="2743200" y="5836920"/>
            <a:ext cx="182880" cy="18288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5-Point Star 48"/>
          <p:cNvSpPr/>
          <p:nvPr/>
        </p:nvSpPr>
        <p:spPr>
          <a:xfrm>
            <a:off x="3581400" y="5486400"/>
            <a:ext cx="182880" cy="18288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0" name="5-Point Star 49"/>
          <p:cNvSpPr/>
          <p:nvPr/>
        </p:nvSpPr>
        <p:spPr>
          <a:xfrm>
            <a:off x="4495800" y="5151120"/>
            <a:ext cx="182880" cy="18288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1" name="5-Point Star 50"/>
          <p:cNvSpPr/>
          <p:nvPr/>
        </p:nvSpPr>
        <p:spPr>
          <a:xfrm>
            <a:off x="5334000" y="4876800"/>
            <a:ext cx="182880" cy="18288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2" name="5-Point Star 51"/>
          <p:cNvSpPr/>
          <p:nvPr/>
        </p:nvSpPr>
        <p:spPr>
          <a:xfrm>
            <a:off x="6248400" y="4617720"/>
            <a:ext cx="182880" cy="18288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3" name="5-Point Star 52"/>
          <p:cNvSpPr/>
          <p:nvPr/>
        </p:nvSpPr>
        <p:spPr>
          <a:xfrm>
            <a:off x="7086600" y="4419600"/>
            <a:ext cx="182880" cy="18288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4" name="5-Point Star 53"/>
          <p:cNvSpPr/>
          <p:nvPr/>
        </p:nvSpPr>
        <p:spPr>
          <a:xfrm>
            <a:off x="7970520" y="4236720"/>
            <a:ext cx="182880" cy="18288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61" name="Straight Connector 60"/>
          <p:cNvCxnSpPr/>
          <p:nvPr/>
        </p:nvCxnSpPr>
        <p:spPr>
          <a:xfrm flipV="1">
            <a:off x="2828925" y="5572126"/>
            <a:ext cx="838200" cy="390524"/>
          </a:xfrm>
          <a:prstGeom prst="line">
            <a:avLst/>
          </a:prstGeom>
          <a:ln w="38100"/>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flipV="1">
            <a:off x="3667125" y="5248275"/>
            <a:ext cx="923925" cy="323850"/>
          </a:xfrm>
          <a:prstGeom prst="line">
            <a:avLst/>
          </a:prstGeom>
          <a:ln w="38100"/>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flipV="1">
            <a:off x="4591050" y="4981575"/>
            <a:ext cx="828675" cy="266700"/>
          </a:xfrm>
          <a:prstGeom prst="line">
            <a:avLst/>
          </a:prstGeom>
          <a:ln w="38100"/>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flipV="1">
            <a:off x="5419725" y="4733925"/>
            <a:ext cx="923925" cy="247650"/>
          </a:xfrm>
          <a:prstGeom prst="line">
            <a:avLst/>
          </a:prstGeom>
          <a:ln w="38100"/>
        </p:spPr>
        <p:style>
          <a:lnRef idx="1">
            <a:schemeClr val="dk1"/>
          </a:lnRef>
          <a:fillRef idx="0">
            <a:schemeClr val="dk1"/>
          </a:fillRef>
          <a:effectRef idx="0">
            <a:schemeClr val="dk1"/>
          </a:effectRef>
          <a:fontRef idx="minor">
            <a:schemeClr val="tx1"/>
          </a:fontRef>
        </p:style>
      </p:cxnSp>
      <p:cxnSp>
        <p:nvCxnSpPr>
          <p:cNvPr id="73" name="Straight Connector 72"/>
          <p:cNvCxnSpPr/>
          <p:nvPr/>
        </p:nvCxnSpPr>
        <p:spPr>
          <a:xfrm flipV="1">
            <a:off x="6343650" y="4533901"/>
            <a:ext cx="838200" cy="200024"/>
          </a:xfrm>
          <a:prstGeom prst="line">
            <a:avLst/>
          </a:prstGeom>
          <a:ln w="38100"/>
        </p:spPr>
        <p:style>
          <a:lnRef idx="1">
            <a:schemeClr val="dk1"/>
          </a:lnRef>
          <a:fillRef idx="0">
            <a:schemeClr val="dk1"/>
          </a:fillRef>
          <a:effectRef idx="0">
            <a:schemeClr val="dk1"/>
          </a:effectRef>
          <a:fontRef idx="minor">
            <a:schemeClr val="tx1"/>
          </a:fontRef>
        </p:style>
      </p:cxnSp>
      <p:cxnSp>
        <p:nvCxnSpPr>
          <p:cNvPr id="76" name="Straight Connector 75"/>
          <p:cNvCxnSpPr>
            <a:endCxn id="54" idx="4"/>
          </p:cNvCxnSpPr>
          <p:nvPr/>
        </p:nvCxnSpPr>
        <p:spPr>
          <a:xfrm flipV="1">
            <a:off x="7181850" y="4306574"/>
            <a:ext cx="971550" cy="227326"/>
          </a:xfrm>
          <a:prstGeom prst="line">
            <a:avLst/>
          </a:prstGeom>
          <a:ln w="38100"/>
        </p:spPr>
        <p:style>
          <a:lnRef idx="1">
            <a:schemeClr val="dk1"/>
          </a:lnRef>
          <a:fillRef idx="0">
            <a:schemeClr val="dk1"/>
          </a:fillRef>
          <a:effectRef idx="0">
            <a:schemeClr val="dk1"/>
          </a:effectRef>
          <a:fontRef idx="minor">
            <a:schemeClr val="tx1"/>
          </a:fontRef>
        </p:style>
      </p:cxnSp>
      <p:cxnSp>
        <p:nvCxnSpPr>
          <p:cNvPr id="79" name="Straight Connector 78"/>
          <p:cNvCxnSpPr>
            <a:stCxn id="54" idx="4"/>
          </p:cNvCxnSpPr>
          <p:nvPr/>
        </p:nvCxnSpPr>
        <p:spPr>
          <a:xfrm flipV="1">
            <a:off x="8153400" y="4267202"/>
            <a:ext cx="533400" cy="39372"/>
          </a:xfrm>
          <a:prstGeom prst="line">
            <a:avLst/>
          </a:prstGeom>
          <a:ln w="38100"/>
        </p:spPr>
        <p:style>
          <a:lnRef idx="1">
            <a:schemeClr val="dk1"/>
          </a:lnRef>
          <a:fillRef idx="0">
            <a:schemeClr val="dk1"/>
          </a:fillRef>
          <a:effectRef idx="0">
            <a:schemeClr val="dk1"/>
          </a:effectRef>
          <a:fontRef idx="minor">
            <a:schemeClr val="tx1"/>
          </a:fontRef>
        </p:style>
      </p:cxnSp>
      <p:cxnSp>
        <p:nvCxnSpPr>
          <p:cNvPr id="52230" name="Straight Connector 52229"/>
          <p:cNvCxnSpPr/>
          <p:nvPr/>
        </p:nvCxnSpPr>
        <p:spPr>
          <a:xfrm flipV="1">
            <a:off x="1905000" y="5962650"/>
            <a:ext cx="923925" cy="438150"/>
          </a:xfrm>
          <a:prstGeom prst="line">
            <a:avLst/>
          </a:prstGeom>
          <a:ln w="38100"/>
        </p:spPr>
        <p:style>
          <a:lnRef idx="1">
            <a:schemeClr val="dk1"/>
          </a:lnRef>
          <a:fillRef idx="0">
            <a:schemeClr val="dk1"/>
          </a:fillRef>
          <a:effectRef idx="0">
            <a:schemeClr val="dk1"/>
          </a:effectRef>
          <a:fontRef idx="minor">
            <a:schemeClr val="tx1"/>
          </a:fontRef>
        </p:style>
      </p:cxnSp>
      <p:cxnSp>
        <p:nvCxnSpPr>
          <p:cNvPr id="52273" name="Straight Connector 52272"/>
          <p:cNvCxnSpPr>
            <a:endCxn id="14" idx="1"/>
          </p:cNvCxnSpPr>
          <p:nvPr/>
        </p:nvCxnSpPr>
        <p:spPr>
          <a:xfrm flipV="1">
            <a:off x="1905000" y="4265559"/>
            <a:ext cx="6762750" cy="2125716"/>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62" name="Rectangle 3"/>
          <p:cNvSpPr>
            <a:spLocks noChangeArrowheads="1"/>
          </p:cNvSpPr>
          <p:nvPr/>
        </p:nvSpPr>
        <p:spPr bwMode="auto">
          <a:xfrm>
            <a:off x="457200" y="609600"/>
            <a:ext cx="6477000" cy="3231014"/>
          </a:xfrm>
          <a:prstGeom prst="rect">
            <a:avLst/>
          </a:prstGeom>
          <a:solidFill>
            <a:schemeClr val="bg1"/>
          </a:solidFill>
          <a:ln w="9525">
            <a:solidFill>
              <a:schemeClr val="accent6"/>
            </a:solidFill>
            <a:miter lim="800000"/>
            <a:headEnd/>
            <a:tailEnd/>
          </a:ln>
          <a:effectLst/>
        </p:spPr>
        <p:txBody>
          <a:bodyPr wrap="square" lIns="92075" tIns="46038" rIns="92075" bIns="46038">
            <a:spAutoFit/>
          </a:bodyPr>
          <a:lstStyle/>
          <a:p>
            <a:pPr marL="457200" marR="0" lvl="0" indent="-457200" algn="l" defTabSz="914400" rtl="0" eaLnBrk="0" fontAlgn="base" latinLnBrk="0" hangingPunct="0">
              <a:lnSpc>
                <a:spcPct val="105000"/>
              </a:lnSpc>
              <a:spcBef>
                <a:spcPct val="0"/>
              </a:spcBef>
              <a:spcAft>
                <a:spcPct val="0"/>
              </a:spcAft>
              <a:buClrTx/>
              <a:buSzTx/>
              <a:buFont typeface="Arial" panose="020B0604020202020204" pitchFamily="34" charset="0"/>
              <a:buChar char="•"/>
              <a:tabLst/>
              <a:defRPr/>
            </a:pPr>
            <a:r>
              <a:rPr kumimoji="0" lang="en-US" sz="28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Essentially, you’ve broken up a Great Circle track into smaller legs using Rhumb Lines to form a </a:t>
            </a:r>
            <a:r>
              <a:rPr kumimoji="0" lang="en-US" sz="2800" i="1"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Composite Track</a:t>
            </a:r>
            <a:r>
              <a:rPr kumimoji="0" lang="en-US" sz="28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t>
            </a:r>
          </a:p>
          <a:p>
            <a:pPr marL="457200" marR="0" lvl="0" indent="-457200" algn="l" defTabSz="914400" rtl="0" eaLnBrk="0" fontAlgn="base" latinLnBrk="0" hangingPunct="0">
              <a:lnSpc>
                <a:spcPct val="105000"/>
              </a:lnSpc>
              <a:spcBef>
                <a:spcPct val="0"/>
              </a:spcBef>
              <a:spcAft>
                <a:spcPct val="0"/>
              </a:spcAft>
              <a:buClrTx/>
              <a:buSzTx/>
              <a:buFont typeface="Arial" panose="020B0604020202020204" pitchFamily="34" charset="0"/>
              <a:buChar char="•"/>
              <a:tabLst/>
              <a:defRPr/>
            </a:pPr>
            <a:r>
              <a:rPr kumimoji="0" lang="en-US" sz="28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This allows for steadying courses, while still driving the shortest distance.</a:t>
            </a:r>
          </a:p>
        </p:txBody>
      </p:sp>
      <p:sp>
        <p:nvSpPr>
          <p:cNvPr id="63" name="Rectangle 30"/>
          <p:cNvSpPr>
            <a:spLocks noChangeArrowheads="1"/>
          </p:cNvSpPr>
          <p:nvPr/>
        </p:nvSpPr>
        <p:spPr bwMode="auto">
          <a:xfrm rot="20514577">
            <a:off x="4204379" y="5194782"/>
            <a:ext cx="3821559" cy="523862"/>
          </a:xfrm>
          <a:prstGeom prst="rect">
            <a:avLst/>
          </a:prstGeom>
          <a:noFill/>
          <a:ln w="9525">
            <a:noFill/>
            <a:miter lim="800000"/>
            <a:headEnd/>
            <a:tailEnd/>
          </a:ln>
          <a:effectLst/>
        </p:spPr>
        <p:txBody>
          <a:bodyPr wrap="none" lIns="92075" tIns="46038" rIns="92075" bIns="46038">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err="1">
                <a:ln>
                  <a:noFill/>
                </a:ln>
                <a:solidFill>
                  <a:srgbClr val="2D2D8A"/>
                </a:solidFill>
                <a:effectLst/>
                <a:uLnTx/>
                <a:uFillTx/>
                <a:latin typeface="Arial"/>
                <a:ea typeface="+mn-ea"/>
                <a:cs typeface="+mn-cs"/>
              </a:rPr>
              <a:t>Rhumb</a:t>
            </a:r>
            <a:r>
              <a:rPr kumimoji="0" lang="en-US" sz="2800" b="1" i="0" u="none" strike="noStrike" kern="1200" cap="none" spc="0" normalizeH="0" baseline="0" noProof="0" dirty="0">
                <a:ln>
                  <a:noFill/>
                </a:ln>
                <a:solidFill>
                  <a:srgbClr val="2D2D8A"/>
                </a:solidFill>
                <a:effectLst/>
                <a:uLnTx/>
                <a:uFillTx/>
                <a:latin typeface="Arial"/>
                <a:ea typeface="+mn-ea"/>
                <a:cs typeface="+mn-cs"/>
              </a:rPr>
              <a:t> Line 2280 NM</a:t>
            </a:r>
          </a:p>
        </p:txBody>
      </p:sp>
      <p:sp>
        <p:nvSpPr>
          <p:cNvPr id="65" name="Rectangle 34"/>
          <p:cNvSpPr>
            <a:spLocks noChangeArrowheads="1"/>
          </p:cNvSpPr>
          <p:nvPr/>
        </p:nvSpPr>
        <p:spPr bwMode="auto">
          <a:xfrm rot="20584729">
            <a:off x="2357020" y="4471994"/>
            <a:ext cx="4643322" cy="523862"/>
          </a:xfrm>
          <a:prstGeom prst="rect">
            <a:avLst/>
          </a:prstGeom>
          <a:noFill/>
          <a:ln w="9525">
            <a:noFill/>
            <a:miter lim="800000"/>
            <a:headEnd/>
            <a:tailEnd/>
          </a:ln>
          <a:effectLst/>
        </p:spPr>
        <p:txBody>
          <a:bodyPr wrap="none" lIns="92075" tIns="46038" rIns="92075" bIns="46038">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2D2D8A"/>
                </a:solidFill>
                <a:effectLst/>
                <a:uLnTx/>
                <a:uFillTx/>
                <a:latin typeface="Arial"/>
                <a:ea typeface="+mn-ea"/>
                <a:cs typeface="+mn-cs"/>
              </a:rPr>
              <a:t>Composite Track 2270 NM</a:t>
            </a:r>
          </a:p>
        </p:txBody>
      </p:sp>
    </p:spTree>
    <p:extLst>
      <p:ext uri="{BB962C8B-B14F-4D97-AF65-F5344CB8AC3E}">
        <p14:creationId xmlns:p14="http://schemas.microsoft.com/office/powerpoint/2010/main" val="64335429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heel(1)">
                                      <p:cBhvr>
                                        <p:cTn id="12" dur="2000"/>
                                        <p:tgtEl>
                                          <p:spTgt spid="48"/>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heel(1)">
                                      <p:cBhvr>
                                        <p:cTn id="15" dur="2000"/>
                                        <p:tgtEl>
                                          <p:spTgt spid="49"/>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heel(1)">
                                      <p:cBhvr>
                                        <p:cTn id="18" dur="2000"/>
                                        <p:tgtEl>
                                          <p:spTgt spid="50"/>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wheel(1)">
                                      <p:cBhvr>
                                        <p:cTn id="21" dur="2000"/>
                                        <p:tgtEl>
                                          <p:spTgt spid="51"/>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heel(1)">
                                      <p:cBhvr>
                                        <p:cTn id="24" dur="2000"/>
                                        <p:tgtEl>
                                          <p:spTgt spid="52"/>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heel(1)">
                                      <p:cBhvr>
                                        <p:cTn id="27" dur="2000"/>
                                        <p:tgtEl>
                                          <p:spTgt spid="53"/>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wheel(1)">
                                      <p:cBhvr>
                                        <p:cTn id="30" dur="2000"/>
                                        <p:tgtEl>
                                          <p:spTgt spid="54"/>
                                        </p:tgtEl>
                                      </p:cBhvr>
                                    </p:animEffect>
                                  </p:childTnLst>
                                </p:cTn>
                              </p:par>
                            </p:childTnLst>
                          </p:cTn>
                        </p:par>
                        <p:par>
                          <p:cTn id="31" fill="hold">
                            <p:stCondLst>
                              <p:cond delay="2000"/>
                            </p:stCondLst>
                            <p:childTnLst>
                              <p:par>
                                <p:cTn id="32" presetID="22" presetClass="entr" presetSubtype="4" fill="hold" nodeType="afterEffect">
                                  <p:stCondLst>
                                    <p:cond delay="0"/>
                                  </p:stCondLst>
                                  <p:childTnLst>
                                    <p:set>
                                      <p:cBhvr>
                                        <p:cTn id="33" dur="1" fill="hold">
                                          <p:stCondLst>
                                            <p:cond delay="0"/>
                                          </p:stCondLst>
                                        </p:cTn>
                                        <p:tgtEl>
                                          <p:spTgt spid="52230"/>
                                        </p:tgtEl>
                                        <p:attrNameLst>
                                          <p:attrName>style.visibility</p:attrName>
                                        </p:attrNameLst>
                                      </p:cBhvr>
                                      <p:to>
                                        <p:strVal val="visible"/>
                                      </p:to>
                                    </p:set>
                                    <p:animEffect transition="in" filter="wipe(down)">
                                      <p:cBhvr>
                                        <p:cTn id="34" dur="1000"/>
                                        <p:tgtEl>
                                          <p:spTgt spid="52230"/>
                                        </p:tgtEl>
                                      </p:cBhvr>
                                    </p:animEffect>
                                  </p:childTnLst>
                                </p:cTn>
                              </p:par>
                            </p:childTnLst>
                          </p:cTn>
                        </p:par>
                        <p:par>
                          <p:cTn id="35" fill="hold">
                            <p:stCondLst>
                              <p:cond delay="3000"/>
                            </p:stCondLst>
                            <p:childTnLst>
                              <p:par>
                                <p:cTn id="36" presetID="22" presetClass="entr" presetSubtype="4" fill="hold" nodeType="after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wipe(down)">
                                      <p:cBhvr>
                                        <p:cTn id="38" dur="1000"/>
                                        <p:tgtEl>
                                          <p:spTgt spid="61"/>
                                        </p:tgtEl>
                                      </p:cBhvr>
                                    </p:animEffect>
                                  </p:childTnLst>
                                </p:cTn>
                              </p:par>
                            </p:childTnLst>
                          </p:cTn>
                        </p:par>
                        <p:par>
                          <p:cTn id="39" fill="hold">
                            <p:stCondLst>
                              <p:cond delay="4000"/>
                            </p:stCondLst>
                            <p:childTnLst>
                              <p:par>
                                <p:cTn id="40" presetID="22" presetClass="entr" presetSubtype="4" fill="hold" nodeType="after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wipe(down)">
                                      <p:cBhvr>
                                        <p:cTn id="42" dur="1000"/>
                                        <p:tgtEl>
                                          <p:spTgt spid="64"/>
                                        </p:tgtEl>
                                      </p:cBhvr>
                                    </p:animEffect>
                                  </p:childTnLst>
                                </p:cTn>
                              </p:par>
                            </p:childTnLst>
                          </p:cTn>
                        </p:par>
                        <p:par>
                          <p:cTn id="43" fill="hold">
                            <p:stCondLst>
                              <p:cond delay="5000"/>
                            </p:stCondLst>
                            <p:childTnLst>
                              <p:par>
                                <p:cTn id="44" presetID="22" presetClass="entr" presetSubtype="4" fill="hold" nodeType="after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wipe(down)">
                                      <p:cBhvr>
                                        <p:cTn id="46" dur="1100"/>
                                        <p:tgtEl>
                                          <p:spTgt spid="67"/>
                                        </p:tgtEl>
                                      </p:cBhvr>
                                    </p:animEffect>
                                  </p:childTnLst>
                                </p:cTn>
                              </p:par>
                            </p:childTnLst>
                          </p:cTn>
                        </p:par>
                        <p:par>
                          <p:cTn id="47" fill="hold">
                            <p:stCondLst>
                              <p:cond delay="6100"/>
                            </p:stCondLst>
                            <p:childTnLst>
                              <p:par>
                                <p:cTn id="48" presetID="22" presetClass="entr" presetSubtype="4" fill="hold" nodeType="after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wipe(down)">
                                      <p:cBhvr>
                                        <p:cTn id="50" dur="1000"/>
                                        <p:tgtEl>
                                          <p:spTgt spid="70"/>
                                        </p:tgtEl>
                                      </p:cBhvr>
                                    </p:animEffect>
                                  </p:childTnLst>
                                </p:cTn>
                              </p:par>
                            </p:childTnLst>
                          </p:cTn>
                        </p:par>
                        <p:par>
                          <p:cTn id="51" fill="hold">
                            <p:stCondLst>
                              <p:cond delay="7100"/>
                            </p:stCondLst>
                            <p:childTnLst>
                              <p:par>
                                <p:cTn id="52" presetID="22" presetClass="entr" presetSubtype="4" fill="hold" nodeType="after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wipe(down)">
                                      <p:cBhvr>
                                        <p:cTn id="54" dur="1000"/>
                                        <p:tgtEl>
                                          <p:spTgt spid="73"/>
                                        </p:tgtEl>
                                      </p:cBhvr>
                                    </p:animEffect>
                                  </p:childTnLst>
                                </p:cTn>
                              </p:par>
                            </p:childTnLst>
                          </p:cTn>
                        </p:par>
                        <p:par>
                          <p:cTn id="55" fill="hold">
                            <p:stCondLst>
                              <p:cond delay="8100"/>
                            </p:stCondLst>
                            <p:childTnLst>
                              <p:par>
                                <p:cTn id="56" presetID="22" presetClass="entr" presetSubtype="4" fill="hold" nodeType="after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wipe(down)">
                                      <p:cBhvr>
                                        <p:cTn id="58" dur="1000"/>
                                        <p:tgtEl>
                                          <p:spTgt spid="76"/>
                                        </p:tgtEl>
                                      </p:cBhvr>
                                    </p:animEffect>
                                  </p:childTnLst>
                                </p:cTn>
                              </p:par>
                            </p:childTnLst>
                          </p:cTn>
                        </p:par>
                        <p:par>
                          <p:cTn id="59" fill="hold">
                            <p:stCondLst>
                              <p:cond delay="9100"/>
                            </p:stCondLst>
                            <p:childTnLst>
                              <p:par>
                                <p:cTn id="60" presetID="22" presetClass="entr" presetSubtype="4" fill="hold" nodeType="after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wipe(down)">
                                      <p:cBhvr>
                                        <p:cTn id="62" dur="1000"/>
                                        <p:tgtEl>
                                          <p:spTgt spid="79"/>
                                        </p:tgtEl>
                                      </p:cBhvr>
                                    </p:animEffect>
                                  </p:childTnLst>
                                </p:cTn>
                              </p:par>
                            </p:childTnLst>
                          </p:cTn>
                        </p:par>
                        <p:par>
                          <p:cTn id="63" fill="hold">
                            <p:stCondLst>
                              <p:cond delay="10100"/>
                            </p:stCondLst>
                            <p:childTnLst>
                              <p:par>
                                <p:cTn id="64" presetID="6" presetClass="entr" presetSubtype="16" fill="hold" grpId="0" nodeType="after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circle(in)">
                                      <p:cBhvr>
                                        <p:cTn id="66" dur="2000"/>
                                        <p:tgtEl>
                                          <p:spTgt spid="6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fade">
                                      <p:cBhvr>
                                        <p:cTn id="71" dur="1000"/>
                                        <p:tgtEl>
                                          <p:spTgt spid="63"/>
                                        </p:tgtEl>
                                      </p:cBhvr>
                                    </p:animEffect>
                                  </p:childTnLst>
                                </p:cTn>
                              </p:par>
                              <p:par>
                                <p:cTn id="72" presetID="10" presetClass="entr" presetSubtype="0" fill="hold" nodeType="withEffect">
                                  <p:stCondLst>
                                    <p:cond delay="0"/>
                                  </p:stCondLst>
                                  <p:childTnLst>
                                    <p:set>
                                      <p:cBhvr>
                                        <p:cTn id="73" dur="1" fill="hold">
                                          <p:stCondLst>
                                            <p:cond delay="0"/>
                                          </p:stCondLst>
                                        </p:cTn>
                                        <p:tgtEl>
                                          <p:spTgt spid="52273"/>
                                        </p:tgtEl>
                                        <p:attrNameLst>
                                          <p:attrName>style.visibility</p:attrName>
                                        </p:attrNameLst>
                                      </p:cBhvr>
                                      <p:to>
                                        <p:strVal val="visible"/>
                                      </p:to>
                                    </p:set>
                                    <p:animEffect transition="in" filter="fade">
                                      <p:cBhvr>
                                        <p:cTn id="74" dur="1000"/>
                                        <p:tgtEl>
                                          <p:spTgt spid="52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animBg="1"/>
      <p:bldP spid="62" grpId="0" animBg="1"/>
      <p:bldP spid="63" grpId="0"/>
      <p:bldP spid="6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Critical Points</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4" name="Content Placeholder 5">
            <a:extLst>
              <a:ext uri="{FF2B5EF4-FFF2-40B4-BE49-F238E27FC236}">
                <a16:creationId xmlns:a16="http://schemas.microsoft.com/office/drawing/2014/main" id="{0181EDD9-8BF7-4B29-8198-60C753402997}"/>
              </a:ext>
            </a:extLst>
          </p:cNvPr>
          <p:cNvSpPr txBox="1">
            <a:spLocks/>
          </p:cNvSpPr>
          <p:nvPr/>
        </p:nvSpPr>
        <p:spPr bwMode="auto">
          <a:xfrm>
            <a:off x="76200" y="1752601"/>
            <a:ext cx="69342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Critical Points (CP) are special events along a route that require those on watch to take action.  The navigator creates CPs based on proximity (time or distance), and will generate an alarm or warning at the proximity. Examples include: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Crossing the Line of Demarcation</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Pilot Pick-up</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Station Sea and Anchor Detail</a:t>
            </a:r>
          </a:p>
          <a:p>
            <a:pPr marL="457200" marR="0" lvl="1" indent="0" algn="l" defTabSz="914400" rtl="0" eaLnBrk="1" fontAlgn="base" latinLnBrk="0" hangingPunct="1">
              <a:lnSpc>
                <a:spcPct val="100000"/>
              </a:lnSpc>
              <a:spcBef>
                <a:spcPct val="20000"/>
              </a:spcBef>
              <a:spcAft>
                <a:spcPct val="0"/>
              </a:spcAft>
              <a:buClrTx/>
              <a:buSzTx/>
              <a:buNone/>
              <a:tabLst/>
              <a:defRPr/>
            </a:pPr>
            <a:endParaRPr kumimoji="0" lang="en-US" sz="2000" b="0" i="0" u="none" strike="noStrike" kern="0" cap="none" spc="0" normalizeH="0" baseline="0" noProof="0" dirty="0">
              <a:ln>
                <a:noFill/>
              </a:ln>
              <a:solidFill>
                <a:srgbClr val="2D2D8A"/>
              </a:solidFill>
              <a:effectLst/>
              <a:uLnTx/>
              <a:uFillTx/>
              <a:latin typeface="Arial"/>
              <a:ea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1600" b="0" i="0" u="none" strike="noStrike" kern="0" cap="none" spc="0" normalizeH="0" baseline="0" noProof="0" dirty="0">
              <a:ln>
                <a:noFill/>
              </a:ln>
              <a:solidFill>
                <a:srgbClr val="2D2D8A"/>
              </a:solidFill>
              <a:effectLst/>
              <a:uLnTx/>
              <a:uFillTx/>
              <a:latin typeface="Arial"/>
            </a:endParaRPr>
          </a:p>
        </p:txBody>
      </p:sp>
      <p:pic>
        <p:nvPicPr>
          <p:cNvPr id="4" name="Picture 3">
            <a:extLst>
              <a:ext uri="{FF2B5EF4-FFF2-40B4-BE49-F238E27FC236}">
                <a16:creationId xmlns:a16="http://schemas.microsoft.com/office/drawing/2014/main" id="{F2D2BCC4-81F6-4BF8-9C36-CD28AC7FEB41}"/>
              </a:ext>
            </a:extLst>
          </p:cNvPr>
          <p:cNvPicPr>
            <a:picLocks noChangeAspect="1"/>
          </p:cNvPicPr>
          <p:nvPr/>
        </p:nvPicPr>
        <p:blipFill>
          <a:blip r:embed="rId5"/>
          <a:stretch>
            <a:fillRect/>
          </a:stretch>
        </p:blipFill>
        <p:spPr>
          <a:xfrm>
            <a:off x="7126049" y="739020"/>
            <a:ext cx="2017951" cy="5785605"/>
          </a:xfrm>
          <a:prstGeom prst="rect">
            <a:avLst/>
          </a:prstGeom>
        </p:spPr>
      </p:pic>
      <p:sp>
        <p:nvSpPr>
          <p:cNvPr id="15" name="Oval 14">
            <a:extLst>
              <a:ext uri="{FF2B5EF4-FFF2-40B4-BE49-F238E27FC236}">
                <a16:creationId xmlns:a16="http://schemas.microsoft.com/office/drawing/2014/main" id="{53EF24EB-BD8B-4E17-BAF2-C730B9FF95E5}"/>
              </a:ext>
            </a:extLst>
          </p:cNvPr>
          <p:cNvSpPr/>
          <p:nvPr/>
        </p:nvSpPr>
        <p:spPr>
          <a:xfrm>
            <a:off x="7164126" y="4114800"/>
            <a:ext cx="1941796" cy="764005"/>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Oval 15">
            <a:extLst>
              <a:ext uri="{FF2B5EF4-FFF2-40B4-BE49-F238E27FC236}">
                <a16:creationId xmlns:a16="http://schemas.microsoft.com/office/drawing/2014/main" id="{F291639F-07BC-4F5E-BB24-2B9AA07D7982}"/>
              </a:ext>
            </a:extLst>
          </p:cNvPr>
          <p:cNvSpPr/>
          <p:nvPr/>
        </p:nvSpPr>
        <p:spPr>
          <a:xfrm>
            <a:off x="7134393" y="4606344"/>
            <a:ext cx="1941796" cy="764005"/>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47286643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VMS Main Display</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C7110C0-E3B3-4609-B570-53C120CA2030}"/>
              </a:ext>
            </a:extLst>
          </p:cNvPr>
          <p:cNvPicPr>
            <a:picLocks noChangeAspect="1"/>
          </p:cNvPicPr>
          <p:nvPr/>
        </p:nvPicPr>
        <p:blipFill>
          <a:blip r:embed="rId5"/>
          <a:stretch>
            <a:fillRect/>
          </a:stretch>
        </p:blipFill>
        <p:spPr>
          <a:xfrm>
            <a:off x="1231804" y="1717668"/>
            <a:ext cx="6742760" cy="4285859"/>
          </a:xfrm>
          <a:prstGeom prst="rect">
            <a:avLst/>
          </a:prstGeom>
        </p:spPr>
      </p:pic>
      <p:pic>
        <p:nvPicPr>
          <p:cNvPr id="4" name="Picture 3">
            <a:extLst>
              <a:ext uri="{FF2B5EF4-FFF2-40B4-BE49-F238E27FC236}">
                <a16:creationId xmlns:a16="http://schemas.microsoft.com/office/drawing/2014/main" id="{FFE1D890-C039-4000-89D7-DE7074CE6B76}"/>
              </a:ext>
            </a:extLst>
          </p:cNvPr>
          <p:cNvPicPr>
            <a:picLocks noChangeAspect="1"/>
          </p:cNvPicPr>
          <p:nvPr/>
        </p:nvPicPr>
        <p:blipFill>
          <a:blip r:embed="rId6"/>
          <a:stretch>
            <a:fillRect/>
          </a:stretch>
        </p:blipFill>
        <p:spPr>
          <a:xfrm>
            <a:off x="657508" y="6044983"/>
            <a:ext cx="7858425" cy="536494"/>
          </a:xfrm>
          <a:prstGeom prst="rect">
            <a:avLst/>
          </a:prstGeom>
        </p:spPr>
      </p:pic>
    </p:spTree>
    <p:extLst>
      <p:ext uri="{BB962C8B-B14F-4D97-AF65-F5344CB8AC3E}">
        <p14:creationId xmlns:p14="http://schemas.microsoft.com/office/powerpoint/2010/main" val="76702504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Critical Points</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4" name="Content Placeholder 5">
            <a:extLst>
              <a:ext uri="{FF2B5EF4-FFF2-40B4-BE49-F238E27FC236}">
                <a16:creationId xmlns:a16="http://schemas.microsoft.com/office/drawing/2014/main" id="{034AC086-A7A2-4350-B6AB-E735B017F968}"/>
              </a:ext>
            </a:extLst>
          </p:cNvPr>
          <p:cNvSpPr txBox="1">
            <a:spLocks/>
          </p:cNvSpPr>
          <p:nvPr/>
        </p:nvSpPr>
        <p:spPr bwMode="auto">
          <a:xfrm>
            <a:off x="76200" y="1752601"/>
            <a:ext cx="69342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To create CPs:</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 “CP” tab in “Edit Route” pop-up window</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 “New”</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Type in desired latitude and longitude of critical point</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 appropriate Alert Type and enter desired proximity</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Type in desired Description prompt</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Repeat steps as necessary.</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 “Save”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rgbClr val="2D2D8A"/>
              </a:solidFill>
              <a:effectLst/>
              <a:uLnTx/>
              <a:uFillTx/>
              <a:latin typeface="Arial"/>
              <a:ea typeface="Times New Roman" panose="02020603050405020304" pitchFamily="18" charset="0"/>
              <a:cs typeface="+mn-cs"/>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rgbClr val="2D2D8A"/>
              </a:solidFill>
              <a:effectLst/>
              <a:uLnTx/>
              <a:uFillTx/>
              <a:latin typeface="Arial"/>
              <a:ea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1600" b="0" i="0" u="none" strike="noStrike" kern="0" cap="none" spc="0" normalizeH="0" baseline="0" noProof="0" dirty="0">
              <a:ln>
                <a:noFill/>
              </a:ln>
              <a:solidFill>
                <a:srgbClr val="2D2D8A"/>
              </a:solidFill>
              <a:effectLst/>
              <a:uLnTx/>
              <a:uFillTx/>
              <a:latin typeface="Arial"/>
            </a:endParaRPr>
          </a:p>
        </p:txBody>
      </p:sp>
      <p:pic>
        <p:nvPicPr>
          <p:cNvPr id="15" name="Picture 14">
            <a:extLst>
              <a:ext uri="{FF2B5EF4-FFF2-40B4-BE49-F238E27FC236}">
                <a16:creationId xmlns:a16="http://schemas.microsoft.com/office/drawing/2014/main" id="{3B18A342-6D0D-4BB2-B397-9073009F58F6}"/>
              </a:ext>
            </a:extLst>
          </p:cNvPr>
          <p:cNvPicPr>
            <a:picLocks noChangeAspect="1"/>
          </p:cNvPicPr>
          <p:nvPr/>
        </p:nvPicPr>
        <p:blipFill>
          <a:blip r:embed="rId5"/>
          <a:stretch>
            <a:fillRect/>
          </a:stretch>
        </p:blipFill>
        <p:spPr>
          <a:xfrm>
            <a:off x="7126004" y="737436"/>
            <a:ext cx="2017996" cy="5787189"/>
          </a:xfrm>
          <a:prstGeom prst="rect">
            <a:avLst/>
          </a:prstGeom>
        </p:spPr>
      </p:pic>
      <p:sp>
        <p:nvSpPr>
          <p:cNvPr id="16" name="Oval 15">
            <a:extLst>
              <a:ext uri="{FF2B5EF4-FFF2-40B4-BE49-F238E27FC236}">
                <a16:creationId xmlns:a16="http://schemas.microsoft.com/office/drawing/2014/main" id="{ED288DEA-3225-4D86-956A-2458658034A3}"/>
              </a:ext>
            </a:extLst>
          </p:cNvPr>
          <p:cNvSpPr/>
          <p:nvPr/>
        </p:nvSpPr>
        <p:spPr>
          <a:xfrm>
            <a:off x="8205482" y="1138135"/>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7A55BCCA-4533-404D-9DAA-4C79DCE84B6E}"/>
              </a:ext>
            </a:extLst>
          </p:cNvPr>
          <p:cNvSpPr/>
          <p:nvPr/>
        </p:nvSpPr>
        <p:spPr>
          <a:xfrm>
            <a:off x="7315200" y="2466770"/>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pic>
        <p:nvPicPr>
          <p:cNvPr id="4" name="Picture 3">
            <a:extLst>
              <a:ext uri="{FF2B5EF4-FFF2-40B4-BE49-F238E27FC236}">
                <a16:creationId xmlns:a16="http://schemas.microsoft.com/office/drawing/2014/main" id="{A2EFF4CE-1227-4348-A74D-2B71F7F051FF}"/>
              </a:ext>
            </a:extLst>
          </p:cNvPr>
          <p:cNvPicPr>
            <a:picLocks noChangeAspect="1"/>
          </p:cNvPicPr>
          <p:nvPr/>
        </p:nvPicPr>
        <p:blipFill>
          <a:blip r:embed="rId6"/>
          <a:stretch>
            <a:fillRect/>
          </a:stretch>
        </p:blipFill>
        <p:spPr>
          <a:xfrm>
            <a:off x="7022284" y="4086835"/>
            <a:ext cx="1018120" cy="866165"/>
          </a:xfrm>
          <a:prstGeom prst="rect">
            <a:avLst/>
          </a:prstGeom>
        </p:spPr>
      </p:pic>
      <p:pic>
        <p:nvPicPr>
          <p:cNvPr id="5" name="Picture 4">
            <a:extLst>
              <a:ext uri="{FF2B5EF4-FFF2-40B4-BE49-F238E27FC236}">
                <a16:creationId xmlns:a16="http://schemas.microsoft.com/office/drawing/2014/main" id="{73EBCAB3-750A-442C-B3CE-BE756802B845}"/>
              </a:ext>
            </a:extLst>
          </p:cNvPr>
          <p:cNvPicPr>
            <a:picLocks noChangeAspect="1"/>
          </p:cNvPicPr>
          <p:nvPr/>
        </p:nvPicPr>
        <p:blipFill>
          <a:blip r:embed="rId6"/>
          <a:stretch>
            <a:fillRect/>
          </a:stretch>
        </p:blipFill>
        <p:spPr>
          <a:xfrm>
            <a:off x="7049548" y="5229225"/>
            <a:ext cx="1018120" cy="402371"/>
          </a:xfrm>
          <a:prstGeom prst="rect">
            <a:avLst/>
          </a:prstGeom>
        </p:spPr>
      </p:pic>
    </p:spTree>
    <p:extLst>
      <p:ext uri="{BB962C8B-B14F-4D97-AF65-F5344CB8AC3E}">
        <p14:creationId xmlns:p14="http://schemas.microsoft.com/office/powerpoint/2010/main" val="299346333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Route Dangers</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4" name="Content Placeholder 3">
            <a:extLst>
              <a:ext uri="{FF2B5EF4-FFF2-40B4-BE49-F238E27FC236}">
                <a16:creationId xmlns:a16="http://schemas.microsoft.com/office/drawing/2014/main" id="{056FA914-47F3-4CFF-B4DA-3A4DC8AFE2B4}"/>
              </a:ext>
            </a:extLst>
          </p:cNvPr>
          <p:cNvSpPr txBox="1">
            <a:spLocks/>
          </p:cNvSpPr>
          <p:nvPr/>
        </p:nvSpPr>
        <p:spPr bwMode="auto">
          <a:xfrm>
            <a:off x="76200" y="1752601"/>
            <a:ext cx="63246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VMS identifies dangers and cautions along a planned route.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 “</a:t>
            </a:r>
            <a:r>
              <a:rPr kumimoji="0" lang="en-US" sz="1600" i="0" u="none" strike="noStrike" kern="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Dngrs</a:t>
            </a: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tab in Edit Route pop-up window </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 desired leg</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 scale (recommend largest scale available)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If there are too many dangers to process</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Check your route! You may be going through shoal water or over land!</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rgbClr val="2D2D8A"/>
              </a:solidFill>
              <a:effectLst/>
              <a:uLnTx/>
              <a:uFillTx/>
              <a:latin typeface="Arial"/>
              <a:ea typeface="+mn-ea"/>
              <a:cs typeface="+mn-cs"/>
            </a:endParaRPr>
          </a:p>
        </p:txBody>
      </p:sp>
      <p:pic>
        <p:nvPicPr>
          <p:cNvPr id="15" name="Picture 14">
            <a:extLst>
              <a:ext uri="{FF2B5EF4-FFF2-40B4-BE49-F238E27FC236}">
                <a16:creationId xmlns:a16="http://schemas.microsoft.com/office/drawing/2014/main" id="{154EF402-C537-4282-B159-7F3709D2DDD1}"/>
              </a:ext>
            </a:extLst>
          </p:cNvPr>
          <p:cNvPicPr>
            <a:picLocks noChangeAspect="1"/>
          </p:cNvPicPr>
          <p:nvPr/>
        </p:nvPicPr>
        <p:blipFill>
          <a:blip r:embed="rId5"/>
          <a:stretch>
            <a:fillRect/>
          </a:stretch>
        </p:blipFill>
        <p:spPr>
          <a:xfrm>
            <a:off x="6781800" y="1125562"/>
            <a:ext cx="2362200" cy="5399063"/>
          </a:xfrm>
          <a:prstGeom prst="rect">
            <a:avLst/>
          </a:prstGeom>
        </p:spPr>
      </p:pic>
      <p:sp>
        <p:nvSpPr>
          <p:cNvPr id="16" name="Oval 15">
            <a:extLst>
              <a:ext uri="{FF2B5EF4-FFF2-40B4-BE49-F238E27FC236}">
                <a16:creationId xmlns:a16="http://schemas.microsoft.com/office/drawing/2014/main" id="{8FCCF870-2D79-44E2-A62B-FFE77375135C}"/>
              </a:ext>
            </a:extLst>
          </p:cNvPr>
          <p:cNvSpPr/>
          <p:nvPr/>
        </p:nvSpPr>
        <p:spPr>
          <a:xfrm>
            <a:off x="7559093" y="1601009"/>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pic>
        <p:nvPicPr>
          <p:cNvPr id="4" name="Picture 3">
            <a:extLst>
              <a:ext uri="{FF2B5EF4-FFF2-40B4-BE49-F238E27FC236}">
                <a16:creationId xmlns:a16="http://schemas.microsoft.com/office/drawing/2014/main" id="{C45D5F4D-548A-4313-8CD7-F93C051632A0}"/>
              </a:ext>
            </a:extLst>
          </p:cNvPr>
          <p:cNvPicPr>
            <a:picLocks noChangeAspect="1"/>
          </p:cNvPicPr>
          <p:nvPr/>
        </p:nvPicPr>
        <p:blipFill>
          <a:blip r:embed="rId6"/>
          <a:stretch>
            <a:fillRect/>
          </a:stretch>
        </p:blipFill>
        <p:spPr>
          <a:xfrm>
            <a:off x="6911984" y="2743200"/>
            <a:ext cx="1408167" cy="447223"/>
          </a:xfrm>
          <a:prstGeom prst="rect">
            <a:avLst/>
          </a:prstGeom>
        </p:spPr>
      </p:pic>
    </p:spTree>
    <p:extLst>
      <p:ext uri="{BB962C8B-B14F-4D97-AF65-F5344CB8AC3E}">
        <p14:creationId xmlns:p14="http://schemas.microsoft.com/office/powerpoint/2010/main" val="331374922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Route Monitoring</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4" name="Content Placeholder 4">
            <a:extLst>
              <a:ext uri="{FF2B5EF4-FFF2-40B4-BE49-F238E27FC236}">
                <a16:creationId xmlns:a16="http://schemas.microsoft.com/office/drawing/2014/main" id="{C1DFCA5F-544B-4283-97B9-33C83C952E54}"/>
              </a:ext>
            </a:extLst>
          </p:cNvPr>
          <p:cNvSpPr txBox="1">
            <a:spLocks/>
          </p:cNvSpPr>
          <p:nvPr/>
        </p:nvSpPr>
        <p:spPr bwMode="auto">
          <a:xfrm>
            <a:off x="76200" y="1752601"/>
            <a:ext cx="67818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Once our route is created and saved, we can monitor the route for real-time information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To monitor your route: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“Show Menu” </a:t>
            </a: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“Routes” </a:t>
            </a: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“Monitor Route”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Load your route and the window will provide information such as:</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Bearing (course)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Distance and time to turn</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Information on the following course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Cross-track error</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Turn bearing information</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 many more functions</a:t>
            </a:r>
          </a:p>
        </p:txBody>
      </p:sp>
      <p:pic>
        <p:nvPicPr>
          <p:cNvPr id="4" name="Picture 3">
            <a:extLst>
              <a:ext uri="{FF2B5EF4-FFF2-40B4-BE49-F238E27FC236}">
                <a16:creationId xmlns:a16="http://schemas.microsoft.com/office/drawing/2014/main" id="{FADA460F-FA20-4059-9D6B-D8C64EFEE25D}"/>
              </a:ext>
            </a:extLst>
          </p:cNvPr>
          <p:cNvPicPr>
            <a:picLocks noChangeAspect="1"/>
          </p:cNvPicPr>
          <p:nvPr/>
        </p:nvPicPr>
        <p:blipFill>
          <a:blip r:embed="rId5"/>
          <a:stretch>
            <a:fillRect/>
          </a:stretch>
        </p:blipFill>
        <p:spPr>
          <a:xfrm>
            <a:off x="7339489" y="720730"/>
            <a:ext cx="1798476" cy="5803895"/>
          </a:xfrm>
          <a:prstGeom prst="rect">
            <a:avLst/>
          </a:prstGeom>
        </p:spPr>
      </p:pic>
    </p:spTree>
    <p:extLst>
      <p:ext uri="{BB962C8B-B14F-4D97-AF65-F5344CB8AC3E}">
        <p14:creationId xmlns:p14="http://schemas.microsoft.com/office/powerpoint/2010/main" val="344606585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Anchoring</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5" name="Content Placeholder 5">
            <a:extLst>
              <a:ext uri="{FF2B5EF4-FFF2-40B4-BE49-F238E27FC236}">
                <a16:creationId xmlns:a16="http://schemas.microsoft.com/office/drawing/2014/main" id="{BEFAB636-5EE2-49A9-BE78-581A73AB1995}"/>
              </a:ext>
            </a:extLst>
          </p:cNvPr>
          <p:cNvSpPr txBox="1">
            <a:spLocks/>
          </p:cNvSpPr>
          <p:nvPr/>
        </p:nvSpPr>
        <p:spPr bwMode="auto">
          <a:xfrm>
            <a:off x="76200" y="1752601"/>
            <a:ext cx="53340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18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To input an anchorage area. </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“Show Menu” </a:t>
            </a:r>
            <a:r>
              <a:rPr kumimoji="0" lang="en-US" sz="1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a:t>
            </a:r>
            <a:r>
              <a:rPr kumimoji="0" lang="en-US" sz="1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“Nav Tools” </a:t>
            </a:r>
            <a:r>
              <a:rPr kumimoji="0" lang="en-US" sz="1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a:t>
            </a:r>
            <a:r>
              <a:rPr kumimoji="0" lang="en-US" sz="1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“Anchoring” </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 “Planning” tab in Anchoring pop-up window.</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Type in desired latitude and longitude of anchor position or select “On Chart”</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sz="1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Selecting “On Chart” will change the cursor to select location display. Click on the display at desired area to set the location.</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 “On Chart” button for Head </a:t>
            </a:r>
            <a:r>
              <a:rPr kumimoji="0" lang="en-US" sz="1400" i="0" u="none" strike="noStrike" kern="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brg</a:t>
            </a:r>
            <a:r>
              <a:rPr kumimoji="0" lang="en-US" sz="1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and click desired aid</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Type in desired latitude and longitude for appropriate aids under Drop Objects range and bearing or select “On Chart”</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On chart zoom in at anchorage position.</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Record nearest charted depth and type in at Anchor Depth.</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4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 desired Anchor Scope of chain.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rgbClr val="2D2D8A"/>
              </a:solidFill>
              <a:effectLst/>
              <a:uLnTx/>
              <a:uFillTx/>
              <a:latin typeface="Arial"/>
              <a:ea typeface="Times New Roman" panose="02020603050405020304" pitchFamily="18" charset="0"/>
              <a:cs typeface="+mn-cs"/>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rgbClr val="2D2D8A"/>
              </a:solidFill>
              <a:effectLst/>
              <a:uLnTx/>
              <a:uFillTx/>
              <a:latin typeface="Arial"/>
              <a:ea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1600" b="0" i="0" u="none" strike="noStrike" kern="0" cap="none" spc="0" normalizeH="0" baseline="0" noProof="0" dirty="0">
              <a:ln>
                <a:noFill/>
              </a:ln>
              <a:solidFill>
                <a:srgbClr val="2D2D8A"/>
              </a:solidFill>
              <a:effectLst/>
              <a:uLnTx/>
              <a:uFillTx/>
              <a:latin typeface="Arial"/>
            </a:endParaRPr>
          </a:p>
        </p:txBody>
      </p:sp>
      <p:pic>
        <p:nvPicPr>
          <p:cNvPr id="16" name="Picture 15">
            <a:extLst>
              <a:ext uri="{FF2B5EF4-FFF2-40B4-BE49-F238E27FC236}">
                <a16:creationId xmlns:a16="http://schemas.microsoft.com/office/drawing/2014/main" id="{AD02D96C-8D5E-45AF-93F1-8ACB624A8351}"/>
              </a:ext>
            </a:extLst>
          </p:cNvPr>
          <p:cNvPicPr>
            <a:picLocks noChangeAspect="1"/>
          </p:cNvPicPr>
          <p:nvPr/>
        </p:nvPicPr>
        <p:blipFill>
          <a:blip r:embed="rId5"/>
          <a:stretch>
            <a:fillRect/>
          </a:stretch>
        </p:blipFill>
        <p:spPr>
          <a:xfrm>
            <a:off x="7001251" y="2916279"/>
            <a:ext cx="2163721" cy="3594100"/>
          </a:xfrm>
          <a:prstGeom prst="rect">
            <a:avLst/>
          </a:prstGeom>
        </p:spPr>
      </p:pic>
      <p:pic>
        <p:nvPicPr>
          <p:cNvPr id="5" name="Picture 4">
            <a:extLst>
              <a:ext uri="{FF2B5EF4-FFF2-40B4-BE49-F238E27FC236}">
                <a16:creationId xmlns:a16="http://schemas.microsoft.com/office/drawing/2014/main" id="{93D18F9C-91C9-4486-B3A3-C8545F1DA79C}"/>
              </a:ext>
            </a:extLst>
          </p:cNvPr>
          <p:cNvPicPr>
            <a:picLocks noChangeAspect="1"/>
          </p:cNvPicPr>
          <p:nvPr/>
        </p:nvPicPr>
        <p:blipFill>
          <a:blip r:embed="rId6"/>
          <a:stretch>
            <a:fillRect/>
          </a:stretch>
        </p:blipFill>
        <p:spPr>
          <a:xfrm>
            <a:off x="5442358" y="1258036"/>
            <a:ext cx="1865538" cy="5267401"/>
          </a:xfrm>
          <a:prstGeom prst="rect">
            <a:avLst/>
          </a:prstGeom>
        </p:spPr>
      </p:pic>
      <p:sp>
        <p:nvSpPr>
          <p:cNvPr id="17" name="Oval 16">
            <a:extLst>
              <a:ext uri="{FF2B5EF4-FFF2-40B4-BE49-F238E27FC236}">
                <a16:creationId xmlns:a16="http://schemas.microsoft.com/office/drawing/2014/main" id="{5B122409-0D0C-4B59-B9BE-2F62BD8537DB}"/>
              </a:ext>
            </a:extLst>
          </p:cNvPr>
          <p:cNvSpPr/>
          <p:nvPr/>
        </p:nvSpPr>
        <p:spPr>
          <a:xfrm>
            <a:off x="5715000" y="1415683"/>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5BE8573B-019D-42CD-BFA0-7DC19ED21F8B}"/>
              </a:ext>
            </a:extLst>
          </p:cNvPr>
          <p:cNvSpPr/>
          <p:nvPr/>
        </p:nvSpPr>
        <p:spPr>
          <a:xfrm>
            <a:off x="5448088" y="1778702"/>
            <a:ext cx="1891401" cy="563144"/>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Oval 19">
            <a:extLst>
              <a:ext uri="{FF2B5EF4-FFF2-40B4-BE49-F238E27FC236}">
                <a16:creationId xmlns:a16="http://schemas.microsoft.com/office/drawing/2014/main" id="{2BDDE8D7-58C8-431C-9630-B47FC20B3C8A}"/>
              </a:ext>
            </a:extLst>
          </p:cNvPr>
          <p:cNvSpPr/>
          <p:nvPr/>
        </p:nvSpPr>
        <p:spPr>
          <a:xfrm>
            <a:off x="5832952" y="2237249"/>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1" name="Oval 20">
            <a:extLst>
              <a:ext uri="{FF2B5EF4-FFF2-40B4-BE49-F238E27FC236}">
                <a16:creationId xmlns:a16="http://schemas.microsoft.com/office/drawing/2014/main" id="{F8E1A0F8-A2AE-40D4-9234-26CB7E623A13}"/>
              </a:ext>
            </a:extLst>
          </p:cNvPr>
          <p:cNvSpPr/>
          <p:nvPr/>
        </p:nvSpPr>
        <p:spPr>
          <a:xfrm>
            <a:off x="7936257" y="4380937"/>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2" name="Oval 21">
            <a:extLst>
              <a:ext uri="{FF2B5EF4-FFF2-40B4-BE49-F238E27FC236}">
                <a16:creationId xmlns:a16="http://schemas.microsoft.com/office/drawing/2014/main" id="{CB5498F6-D9C4-496B-95A5-C92CDE3D8921}"/>
              </a:ext>
            </a:extLst>
          </p:cNvPr>
          <p:cNvSpPr/>
          <p:nvPr/>
        </p:nvSpPr>
        <p:spPr>
          <a:xfrm>
            <a:off x="8229600" y="5392276"/>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pic>
        <p:nvPicPr>
          <p:cNvPr id="6" name="Picture 5">
            <a:extLst>
              <a:ext uri="{FF2B5EF4-FFF2-40B4-BE49-F238E27FC236}">
                <a16:creationId xmlns:a16="http://schemas.microsoft.com/office/drawing/2014/main" id="{640F69A1-5607-435D-9E8A-CA2D000C0846}"/>
              </a:ext>
            </a:extLst>
          </p:cNvPr>
          <p:cNvPicPr>
            <a:picLocks noChangeAspect="1"/>
          </p:cNvPicPr>
          <p:nvPr/>
        </p:nvPicPr>
        <p:blipFill>
          <a:blip r:embed="rId7"/>
          <a:stretch>
            <a:fillRect/>
          </a:stretch>
        </p:blipFill>
        <p:spPr>
          <a:xfrm>
            <a:off x="786289" y="3293016"/>
            <a:ext cx="408467" cy="408467"/>
          </a:xfrm>
          <a:prstGeom prst="rect">
            <a:avLst/>
          </a:prstGeom>
        </p:spPr>
      </p:pic>
    </p:spTree>
    <p:extLst>
      <p:ext uri="{BB962C8B-B14F-4D97-AF65-F5344CB8AC3E}">
        <p14:creationId xmlns:p14="http://schemas.microsoft.com/office/powerpoint/2010/main" val="379393348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Example</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5" name="Content Placeholder 3">
            <a:extLst>
              <a:ext uri="{FF2B5EF4-FFF2-40B4-BE49-F238E27FC236}">
                <a16:creationId xmlns:a16="http://schemas.microsoft.com/office/drawing/2014/main" id="{62E6B866-33BA-43FA-9385-F93F206B2C97}"/>
              </a:ext>
            </a:extLst>
          </p:cNvPr>
          <p:cNvSpPr txBox="1">
            <a:spLocks/>
          </p:cNvSpPr>
          <p:nvPr/>
        </p:nvSpPr>
        <p:spPr bwMode="auto">
          <a:xfrm>
            <a:off x="76200" y="1752601"/>
            <a:ext cx="60960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Anchorage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32° 43′ 06“ N</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117° 11′ 00“ W</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Head Bearing</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VB</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Drop Bearing</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RB</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Drop Range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RB</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Amount of Chain 5x</a:t>
            </a:r>
          </a:p>
        </p:txBody>
      </p:sp>
    </p:spTree>
    <p:extLst>
      <p:ext uri="{BB962C8B-B14F-4D97-AF65-F5344CB8AC3E}">
        <p14:creationId xmlns:p14="http://schemas.microsoft.com/office/powerpoint/2010/main" val="12697274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Anchoring</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4" name="Content Placeholder 5">
            <a:extLst>
              <a:ext uri="{FF2B5EF4-FFF2-40B4-BE49-F238E27FC236}">
                <a16:creationId xmlns:a16="http://schemas.microsoft.com/office/drawing/2014/main" id="{0D9A870C-F4B8-44D5-A989-5330DC3F939D}"/>
              </a:ext>
            </a:extLst>
          </p:cNvPr>
          <p:cNvSpPr txBox="1">
            <a:spLocks/>
          </p:cNvSpPr>
          <p:nvPr/>
        </p:nvSpPr>
        <p:spPr bwMode="auto">
          <a:xfrm>
            <a:off x="76200" y="1752601"/>
            <a:ext cx="67056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How to monitor your anchorage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 “Status” tab in Anchoring pop-up window.</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 “Anchoring Feature On.”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Values for drop bearing and drop range are found in “Reference Drop Objects.”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Once ship is ready, selecting “Drop Anchor” will initiate the process in VMS.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NAVDORM: </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rgbClr val="2D2D8A"/>
              </a:solidFill>
              <a:effectLst/>
              <a:uLnTx/>
              <a:uFillTx/>
              <a:latin typeface="Arial"/>
              <a:ea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1600" b="0" i="0" u="none" strike="noStrike" kern="0" cap="none" spc="0" normalizeH="0" baseline="0" noProof="0" dirty="0">
              <a:ln>
                <a:noFill/>
              </a:ln>
              <a:solidFill>
                <a:srgbClr val="2D2D8A"/>
              </a:solidFill>
              <a:effectLst/>
              <a:uLnTx/>
              <a:uFillTx/>
              <a:latin typeface="Arial"/>
            </a:endParaRPr>
          </a:p>
        </p:txBody>
      </p:sp>
      <p:pic>
        <p:nvPicPr>
          <p:cNvPr id="16" name="Picture 15">
            <a:extLst>
              <a:ext uri="{FF2B5EF4-FFF2-40B4-BE49-F238E27FC236}">
                <a16:creationId xmlns:a16="http://schemas.microsoft.com/office/drawing/2014/main" id="{9BB05828-EE66-45AA-A636-EA693E675865}"/>
              </a:ext>
            </a:extLst>
          </p:cNvPr>
          <p:cNvPicPr>
            <a:picLocks noChangeAspect="1"/>
          </p:cNvPicPr>
          <p:nvPr/>
        </p:nvPicPr>
        <p:blipFill>
          <a:blip r:embed="rId5"/>
          <a:stretch>
            <a:fillRect/>
          </a:stretch>
        </p:blipFill>
        <p:spPr>
          <a:xfrm>
            <a:off x="289823" y="4462379"/>
            <a:ext cx="6278292" cy="1405021"/>
          </a:xfrm>
          <a:prstGeom prst="rect">
            <a:avLst/>
          </a:prstGeom>
        </p:spPr>
      </p:pic>
      <p:cxnSp>
        <p:nvCxnSpPr>
          <p:cNvPr id="17" name="Straight Connector 16">
            <a:extLst>
              <a:ext uri="{FF2B5EF4-FFF2-40B4-BE49-F238E27FC236}">
                <a16:creationId xmlns:a16="http://schemas.microsoft.com/office/drawing/2014/main" id="{23B5E899-CF45-400E-AC21-A53C56981FD9}"/>
              </a:ext>
            </a:extLst>
          </p:cNvPr>
          <p:cNvCxnSpPr/>
          <p:nvPr/>
        </p:nvCxnSpPr>
        <p:spPr>
          <a:xfrm>
            <a:off x="1298020" y="4763168"/>
            <a:ext cx="5323521" cy="0"/>
          </a:xfrm>
          <a:prstGeom prst="line">
            <a:avLst/>
          </a:prstGeom>
          <a:noFill/>
          <a:ln w="28575" cap="flat" cmpd="sng" algn="ctr">
            <a:solidFill>
              <a:srgbClr val="FF0000"/>
            </a:solidFill>
            <a:prstDash val="solid"/>
          </a:ln>
          <a:effectLst/>
        </p:spPr>
      </p:cxnSp>
      <p:cxnSp>
        <p:nvCxnSpPr>
          <p:cNvPr id="19" name="Straight Connector 18">
            <a:extLst>
              <a:ext uri="{FF2B5EF4-FFF2-40B4-BE49-F238E27FC236}">
                <a16:creationId xmlns:a16="http://schemas.microsoft.com/office/drawing/2014/main" id="{4489CCDA-C10E-4149-833D-6FAED76BCF05}"/>
              </a:ext>
            </a:extLst>
          </p:cNvPr>
          <p:cNvCxnSpPr>
            <a:cxnSpLocks/>
          </p:cNvCxnSpPr>
          <p:nvPr/>
        </p:nvCxnSpPr>
        <p:spPr>
          <a:xfrm>
            <a:off x="304800" y="4953000"/>
            <a:ext cx="5638800" cy="668"/>
          </a:xfrm>
          <a:prstGeom prst="line">
            <a:avLst/>
          </a:prstGeom>
          <a:noFill/>
          <a:ln w="28575" cap="flat" cmpd="sng" algn="ctr">
            <a:solidFill>
              <a:srgbClr val="FF0000"/>
            </a:solidFill>
            <a:prstDash val="solid"/>
          </a:ln>
          <a:effectLst/>
        </p:spPr>
      </p:cxnSp>
      <p:pic>
        <p:nvPicPr>
          <p:cNvPr id="20" name="Picture 19">
            <a:extLst>
              <a:ext uri="{FF2B5EF4-FFF2-40B4-BE49-F238E27FC236}">
                <a16:creationId xmlns:a16="http://schemas.microsoft.com/office/drawing/2014/main" id="{FAD4E332-0FF7-4393-B4A8-AE1707A82816}"/>
              </a:ext>
            </a:extLst>
          </p:cNvPr>
          <p:cNvPicPr>
            <a:picLocks noChangeAspect="1"/>
          </p:cNvPicPr>
          <p:nvPr/>
        </p:nvPicPr>
        <p:blipFill>
          <a:blip r:embed="rId6"/>
          <a:stretch>
            <a:fillRect/>
          </a:stretch>
        </p:blipFill>
        <p:spPr>
          <a:xfrm>
            <a:off x="7156854" y="949324"/>
            <a:ext cx="1975961" cy="5575301"/>
          </a:xfrm>
          <a:prstGeom prst="rect">
            <a:avLst/>
          </a:prstGeom>
        </p:spPr>
      </p:pic>
      <p:sp>
        <p:nvSpPr>
          <p:cNvPr id="21" name="Oval 20">
            <a:extLst>
              <a:ext uri="{FF2B5EF4-FFF2-40B4-BE49-F238E27FC236}">
                <a16:creationId xmlns:a16="http://schemas.microsoft.com/office/drawing/2014/main" id="{D3BF6F8B-F192-4932-8D7D-D8C4C4F2D682}"/>
              </a:ext>
            </a:extLst>
          </p:cNvPr>
          <p:cNvSpPr/>
          <p:nvPr/>
        </p:nvSpPr>
        <p:spPr>
          <a:xfrm>
            <a:off x="6928254" y="1138135"/>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2" name="Oval 21">
            <a:extLst>
              <a:ext uri="{FF2B5EF4-FFF2-40B4-BE49-F238E27FC236}">
                <a16:creationId xmlns:a16="http://schemas.microsoft.com/office/drawing/2014/main" id="{E4ECA36B-A7AB-40B5-B4B2-05BFE6642451}"/>
              </a:ext>
            </a:extLst>
          </p:cNvPr>
          <p:cNvSpPr/>
          <p:nvPr/>
        </p:nvSpPr>
        <p:spPr>
          <a:xfrm>
            <a:off x="7120768" y="3910012"/>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3" name="Oval 22">
            <a:extLst>
              <a:ext uri="{FF2B5EF4-FFF2-40B4-BE49-F238E27FC236}">
                <a16:creationId xmlns:a16="http://schemas.microsoft.com/office/drawing/2014/main" id="{67DF527A-5DDF-4DAE-AFD6-B62F8A9F1FE7}"/>
              </a:ext>
            </a:extLst>
          </p:cNvPr>
          <p:cNvSpPr/>
          <p:nvPr/>
        </p:nvSpPr>
        <p:spPr>
          <a:xfrm>
            <a:off x="7120768" y="4499430"/>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47081382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VMS Drag and Swing Circle</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pic>
        <p:nvPicPr>
          <p:cNvPr id="14" name="Picture 2">
            <a:extLst>
              <a:ext uri="{FF2B5EF4-FFF2-40B4-BE49-F238E27FC236}">
                <a16:creationId xmlns:a16="http://schemas.microsoft.com/office/drawing/2014/main" id="{9A79129B-B5D5-4CF1-82E1-BA522582E7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17" y="1939449"/>
            <a:ext cx="5037117" cy="309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Content Placeholder 3">
            <a:extLst>
              <a:ext uri="{FF2B5EF4-FFF2-40B4-BE49-F238E27FC236}">
                <a16:creationId xmlns:a16="http://schemas.microsoft.com/office/drawing/2014/main" id="{E1F1A431-63C2-4741-AE8B-9454F061D258}"/>
              </a:ext>
            </a:extLst>
          </p:cNvPr>
          <p:cNvSpPr txBox="1">
            <a:spLocks/>
          </p:cNvSpPr>
          <p:nvPr/>
        </p:nvSpPr>
        <p:spPr bwMode="auto">
          <a:xfrm>
            <a:off x="5181600" y="1752601"/>
            <a:ext cx="38862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3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Drag/Swing circles smaller than what normally plotted on paper chart due to scope or catenary on the chain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3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3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Alarm as ship approaches edge of drag circle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300" b="0" i="0" u="none" strike="noStrike" kern="0" cap="none" spc="0" normalizeH="0" baseline="0" noProof="0" dirty="0">
              <a:ln>
                <a:noFill/>
              </a:ln>
              <a:solidFill>
                <a:srgbClr val="2D2D8A"/>
              </a:solidFill>
              <a:effectLst/>
              <a:uLnTx/>
              <a:uFillTx/>
              <a:latin typeface="Arial"/>
              <a:ea typeface="+mn-ea"/>
              <a:cs typeface="+mn-cs"/>
            </a:endParaRPr>
          </a:p>
        </p:txBody>
      </p:sp>
      <p:sp>
        <p:nvSpPr>
          <p:cNvPr id="17" name="TextBox 16">
            <a:extLst>
              <a:ext uri="{FF2B5EF4-FFF2-40B4-BE49-F238E27FC236}">
                <a16:creationId xmlns:a16="http://schemas.microsoft.com/office/drawing/2014/main" id="{22FC4F6A-4207-4384-B773-9DDB86AEEC7A}"/>
              </a:ext>
            </a:extLst>
          </p:cNvPr>
          <p:cNvSpPr txBox="1"/>
          <p:nvPr/>
        </p:nvSpPr>
        <p:spPr>
          <a:xfrm>
            <a:off x="304800" y="5334000"/>
            <a:ext cx="4114800" cy="60016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rPr>
              <a:t>VMS “Anchor chain”  </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rPr>
              <a:t>Actual Anchor chain </a:t>
            </a:r>
          </a:p>
        </p:txBody>
      </p:sp>
      <p:cxnSp>
        <p:nvCxnSpPr>
          <p:cNvPr id="19" name="Straight Connector 18">
            <a:extLst>
              <a:ext uri="{FF2B5EF4-FFF2-40B4-BE49-F238E27FC236}">
                <a16:creationId xmlns:a16="http://schemas.microsoft.com/office/drawing/2014/main" id="{D18008D5-5745-486A-86D8-0DF2DCE02D1D}"/>
              </a:ext>
            </a:extLst>
          </p:cNvPr>
          <p:cNvCxnSpPr/>
          <p:nvPr/>
        </p:nvCxnSpPr>
        <p:spPr>
          <a:xfrm>
            <a:off x="1676400" y="5486400"/>
            <a:ext cx="1295400" cy="0"/>
          </a:xfrm>
          <a:prstGeom prst="line">
            <a:avLst/>
          </a:prstGeom>
          <a:noFill/>
          <a:ln w="12700" cap="flat" cmpd="sng" algn="ctr">
            <a:solidFill>
              <a:srgbClr val="000000"/>
            </a:solidFill>
            <a:prstDash val="solid"/>
          </a:ln>
          <a:effectLst/>
        </p:spPr>
      </p:cxnSp>
      <p:cxnSp>
        <p:nvCxnSpPr>
          <p:cNvPr id="20" name="Straight Connector 19">
            <a:extLst>
              <a:ext uri="{FF2B5EF4-FFF2-40B4-BE49-F238E27FC236}">
                <a16:creationId xmlns:a16="http://schemas.microsoft.com/office/drawing/2014/main" id="{7B302DB1-76DC-478C-BF57-6DC18F92E477}"/>
              </a:ext>
            </a:extLst>
          </p:cNvPr>
          <p:cNvCxnSpPr/>
          <p:nvPr/>
        </p:nvCxnSpPr>
        <p:spPr>
          <a:xfrm>
            <a:off x="1676400" y="5791200"/>
            <a:ext cx="1295400" cy="0"/>
          </a:xfrm>
          <a:prstGeom prst="line">
            <a:avLst/>
          </a:prstGeom>
          <a:noFill/>
          <a:ln w="28575" cap="flat" cmpd="sng" algn="ctr">
            <a:solidFill>
              <a:srgbClr val="BBE0E3">
                <a:shade val="95000"/>
                <a:satMod val="105000"/>
              </a:srgbClr>
            </a:solidFill>
            <a:prstDash val="solid"/>
          </a:ln>
          <a:effectLst/>
        </p:spPr>
      </p:cxnSp>
      <p:sp>
        <p:nvSpPr>
          <p:cNvPr id="21" name="Freeform 6">
            <a:extLst>
              <a:ext uri="{FF2B5EF4-FFF2-40B4-BE49-F238E27FC236}">
                <a16:creationId xmlns:a16="http://schemas.microsoft.com/office/drawing/2014/main" id="{4F8961D4-43BF-452F-8ED1-7249CD3C02D6}"/>
              </a:ext>
            </a:extLst>
          </p:cNvPr>
          <p:cNvSpPr/>
          <p:nvPr/>
        </p:nvSpPr>
        <p:spPr>
          <a:xfrm>
            <a:off x="2057400" y="2743200"/>
            <a:ext cx="2176073" cy="1295400"/>
          </a:xfrm>
          <a:custGeom>
            <a:avLst/>
            <a:gdLst>
              <a:gd name="connsiteX0" fmla="*/ 0 w 2176073"/>
              <a:gd name="connsiteY0" fmla="*/ 0 h 1184223"/>
              <a:gd name="connsiteX1" fmla="*/ 44971 w 2176073"/>
              <a:gd name="connsiteY1" fmla="*/ 359764 h 1184223"/>
              <a:gd name="connsiteX2" fmla="*/ 149902 w 2176073"/>
              <a:gd name="connsiteY2" fmla="*/ 659567 h 1184223"/>
              <a:gd name="connsiteX3" fmla="*/ 389745 w 2176073"/>
              <a:gd name="connsiteY3" fmla="*/ 944380 h 1184223"/>
              <a:gd name="connsiteX4" fmla="*/ 794479 w 2176073"/>
              <a:gd name="connsiteY4" fmla="*/ 1124262 h 1184223"/>
              <a:gd name="connsiteX5" fmla="*/ 1978702 w 2176073"/>
              <a:gd name="connsiteY5" fmla="*/ 1169232 h 1184223"/>
              <a:gd name="connsiteX6" fmla="*/ 1978702 w 2176073"/>
              <a:gd name="connsiteY6" fmla="*/ 1184223 h 118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6073" h="1184223">
                <a:moveTo>
                  <a:pt x="0" y="0"/>
                </a:moveTo>
                <a:cubicBezTo>
                  <a:pt x="9993" y="124918"/>
                  <a:pt x="19987" y="249836"/>
                  <a:pt x="44971" y="359764"/>
                </a:cubicBezTo>
                <a:cubicBezTo>
                  <a:pt x="69955" y="469692"/>
                  <a:pt x="92440" y="562131"/>
                  <a:pt x="149902" y="659567"/>
                </a:cubicBezTo>
                <a:cubicBezTo>
                  <a:pt x="207364" y="757003"/>
                  <a:pt x="282316" y="866931"/>
                  <a:pt x="389745" y="944380"/>
                </a:cubicBezTo>
                <a:cubicBezTo>
                  <a:pt x="497174" y="1021829"/>
                  <a:pt x="529653" y="1086787"/>
                  <a:pt x="794479" y="1124262"/>
                </a:cubicBezTo>
                <a:cubicBezTo>
                  <a:pt x="1059305" y="1161737"/>
                  <a:pt x="1781332" y="1159239"/>
                  <a:pt x="1978702" y="1169232"/>
                </a:cubicBezTo>
                <a:cubicBezTo>
                  <a:pt x="2176073" y="1179226"/>
                  <a:pt x="2077387" y="1181724"/>
                  <a:pt x="1978702" y="1184223"/>
                </a:cubicBezTo>
              </a:path>
            </a:pathLst>
          </a:custGeom>
          <a:noFill/>
          <a:ln w="28575" cap="flat" cmpd="sng" algn="ctr">
            <a:solidFill>
              <a:srgbClr val="BBE0E3">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4512711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Navigation Plan</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4" name="Content Placeholder 5">
            <a:extLst>
              <a:ext uri="{FF2B5EF4-FFF2-40B4-BE49-F238E27FC236}">
                <a16:creationId xmlns:a16="http://schemas.microsoft.com/office/drawing/2014/main" id="{DE8C844A-EF96-4E93-96B1-CA15B97708CA}"/>
              </a:ext>
            </a:extLst>
          </p:cNvPr>
          <p:cNvSpPr txBox="1">
            <a:spLocks/>
          </p:cNvSpPr>
          <p:nvPr/>
        </p:nvSpPr>
        <p:spPr bwMode="auto">
          <a:xfrm>
            <a:off x="76200" y="1752601"/>
            <a:ext cx="62484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To create a new navigation plan</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“Show Menu” </a:t>
            </a: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a:t>
            </a: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“Nav Plans”  </a:t>
            </a: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a:t>
            </a: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“View/Edit Nav Plan”</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In “NP” tab select “Modify” button at bottom of the “View/Edit Nav Plan” pop-up window.</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 “Create” button.</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Type in NN310_Lastname and select “Okay”</a:t>
            </a:r>
            <a:endPar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To associate	your route, layer, and charts</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In “</a:t>
            </a:r>
            <a:r>
              <a:rPr kumimoji="0" lang="en-US" sz="1600" i="0" u="none" strike="noStrike" kern="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Rte</a:t>
            </a: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/PIM” tab select “Insert” button.</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 desired route.</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Repeat steps in “</a:t>
            </a:r>
            <a:r>
              <a:rPr kumimoji="0" lang="en-US" sz="1600" i="0" u="none" strike="noStrike" kern="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Lyr</a:t>
            </a: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and “</a:t>
            </a:r>
            <a:r>
              <a:rPr kumimoji="0" lang="en-US" sz="1600" i="0" u="none" strike="noStrike" kern="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Cht</a:t>
            </a: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tabs.</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Must select all four DNCs in “</a:t>
            </a:r>
            <a:r>
              <a:rPr kumimoji="0" lang="en-US" sz="1600" i="0" u="none" strike="noStrike" kern="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Cht</a:t>
            </a: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tab.</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Save </a:t>
            </a:r>
            <a:r>
              <a:rPr kumimoji="0" lang="en-US" sz="1600" i="0" u="none" strike="noStrike" kern="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NavPlan</a:t>
            </a:r>
            <a:endParaRPr kumimoji="0" lang="en-US" sz="16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rgbClr val="2D2D8A"/>
              </a:solidFill>
              <a:effectLst/>
              <a:uLnTx/>
              <a:uFillTx/>
              <a:latin typeface="Arial"/>
              <a:ea typeface="Times New Roman" panose="02020603050405020304" pitchFamily="18" charset="0"/>
              <a:cs typeface="+mn-cs"/>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0" cap="none" spc="0" normalizeH="0" baseline="0" noProof="0" dirty="0">
              <a:ln>
                <a:noFill/>
              </a:ln>
              <a:solidFill>
                <a:srgbClr val="2D2D8A"/>
              </a:solidFill>
              <a:effectLst/>
              <a:uLnTx/>
              <a:uFillTx/>
              <a:latin typeface="Arial"/>
              <a:ea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endParaRPr kumimoji="0" lang="en-US" sz="1600" b="0" i="0" u="none" strike="noStrike" kern="0" cap="none" spc="0" normalizeH="0" baseline="0" noProof="0" dirty="0">
              <a:ln>
                <a:noFill/>
              </a:ln>
              <a:solidFill>
                <a:srgbClr val="2D2D8A"/>
              </a:solidFill>
              <a:effectLst/>
              <a:uLnTx/>
              <a:uFillTx/>
              <a:latin typeface="Arial"/>
            </a:endParaRPr>
          </a:p>
        </p:txBody>
      </p:sp>
      <p:pic>
        <p:nvPicPr>
          <p:cNvPr id="16" name="Picture 15">
            <a:extLst>
              <a:ext uri="{FF2B5EF4-FFF2-40B4-BE49-F238E27FC236}">
                <a16:creationId xmlns:a16="http://schemas.microsoft.com/office/drawing/2014/main" id="{79853731-1CBB-471A-9EC4-A31136037A66}"/>
              </a:ext>
            </a:extLst>
          </p:cNvPr>
          <p:cNvPicPr>
            <a:picLocks noChangeAspect="1"/>
          </p:cNvPicPr>
          <p:nvPr/>
        </p:nvPicPr>
        <p:blipFill>
          <a:blip r:embed="rId5"/>
          <a:stretch>
            <a:fillRect/>
          </a:stretch>
        </p:blipFill>
        <p:spPr>
          <a:xfrm>
            <a:off x="6300536" y="1066800"/>
            <a:ext cx="1700463" cy="5683225"/>
          </a:xfrm>
          <a:prstGeom prst="rect">
            <a:avLst/>
          </a:prstGeom>
        </p:spPr>
      </p:pic>
      <p:sp>
        <p:nvSpPr>
          <p:cNvPr id="17" name="Oval 16">
            <a:extLst>
              <a:ext uri="{FF2B5EF4-FFF2-40B4-BE49-F238E27FC236}">
                <a16:creationId xmlns:a16="http://schemas.microsoft.com/office/drawing/2014/main" id="{27802144-4AE4-4C1D-911B-3FEE41D5F429}"/>
              </a:ext>
            </a:extLst>
          </p:cNvPr>
          <p:cNvSpPr/>
          <p:nvPr/>
        </p:nvSpPr>
        <p:spPr>
          <a:xfrm>
            <a:off x="6009971" y="1381628"/>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51A5B6ED-EB8D-4458-9529-D86D1C769CE3}"/>
              </a:ext>
            </a:extLst>
          </p:cNvPr>
          <p:cNvSpPr/>
          <p:nvPr/>
        </p:nvSpPr>
        <p:spPr>
          <a:xfrm>
            <a:off x="6489229" y="1381628"/>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0" name="Oval 19">
            <a:extLst>
              <a:ext uri="{FF2B5EF4-FFF2-40B4-BE49-F238E27FC236}">
                <a16:creationId xmlns:a16="http://schemas.microsoft.com/office/drawing/2014/main" id="{0ACA6F0B-BE80-44DB-95D0-D0B8B46B63E6}"/>
              </a:ext>
            </a:extLst>
          </p:cNvPr>
          <p:cNvSpPr/>
          <p:nvPr/>
        </p:nvSpPr>
        <p:spPr>
          <a:xfrm>
            <a:off x="6019800" y="6429337"/>
            <a:ext cx="990600" cy="381000"/>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70185114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Example</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4" name="Content Placeholder 3">
            <a:extLst>
              <a:ext uri="{FF2B5EF4-FFF2-40B4-BE49-F238E27FC236}">
                <a16:creationId xmlns:a16="http://schemas.microsoft.com/office/drawing/2014/main" id="{A74C978A-B746-4C01-8F57-A8C0CD5F0929}"/>
              </a:ext>
            </a:extLst>
          </p:cNvPr>
          <p:cNvSpPr txBox="1">
            <a:spLocks/>
          </p:cNvSpPr>
          <p:nvPr/>
        </p:nvSpPr>
        <p:spPr bwMode="auto">
          <a:xfrm>
            <a:off x="76200" y="1752601"/>
            <a:ext cx="60960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Navigation Plan Name: NN220x_Lastname </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Layer: 	NN220x_Lastname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Route: 	NN220x_Lastname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Charts: 	H1316010</a:t>
            </a:r>
          </a:p>
          <a:p>
            <a:pPr marL="1371600" marR="0" lvl="3" indent="0" algn="l" defTabSz="914400" rtl="0" eaLnBrk="1" fontAlgn="base" latinLnBrk="0" hangingPunct="1">
              <a:lnSpc>
                <a:spcPct val="100000"/>
              </a:lnSpc>
              <a:spcBef>
                <a:spcPct val="20000"/>
              </a:spcBef>
              <a:spcAft>
                <a:spcPct val="0"/>
              </a:spcAft>
              <a:buClrTx/>
              <a:buSzTx/>
              <a:buFontTx/>
              <a:buNone/>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A1316010</a:t>
            </a:r>
          </a:p>
          <a:p>
            <a:pPr marL="1371600" marR="0" lvl="3" indent="0" algn="l" defTabSz="914400" rtl="0" eaLnBrk="1" fontAlgn="base" latinLnBrk="0" hangingPunct="1">
              <a:lnSpc>
                <a:spcPct val="100000"/>
              </a:lnSpc>
              <a:spcBef>
                <a:spcPct val="20000"/>
              </a:spcBef>
              <a:spcAft>
                <a:spcPct val="0"/>
              </a:spcAft>
              <a:buClrTx/>
              <a:buSzTx/>
              <a:buFontTx/>
              <a:buNone/>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COA13B</a:t>
            </a:r>
          </a:p>
          <a:p>
            <a:pPr marL="1371600" marR="0" lvl="3" indent="0" algn="l" defTabSz="914400" rtl="0" eaLnBrk="1" fontAlgn="base" latinLnBrk="0" hangingPunct="1">
              <a:lnSpc>
                <a:spcPct val="100000"/>
              </a:lnSpc>
              <a:spcBef>
                <a:spcPct val="20000"/>
              </a:spcBef>
              <a:spcAft>
                <a:spcPct val="0"/>
              </a:spcAft>
              <a:buClrTx/>
              <a:buSzTx/>
              <a:buFontTx/>
              <a:buNone/>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GEN13A</a:t>
            </a:r>
          </a:p>
        </p:txBody>
      </p:sp>
    </p:spTree>
    <p:extLst>
      <p:ext uri="{BB962C8B-B14F-4D97-AF65-F5344CB8AC3E}">
        <p14:creationId xmlns:p14="http://schemas.microsoft.com/office/powerpoint/2010/main" val="306540727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VMS Piloting</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5" name="Content Placeholder 6">
            <a:extLst>
              <a:ext uri="{FF2B5EF4-FFF2-40B4-BE49-F238E27FC236}">
                <a16:creationId xmlns:a16="http://schemas.microsoft.com/office/drawing/2014/main" id="{047A1038-3B77-41F1-81FD-773576DAC0A7}"/>
              </a:ext>
            </a:extLst>
          </p:cNvPr>
          <p:cNvSpPr txBox="1">
            <a:spLocks/>
          </p:cNvSpPr>
          <p:nvPr/>
        </p:nvSpPr>
        <p:spPr bwMode="auto">
          <a:xfrm>
            <a:off x="76200" y="1752601"/>
            <a:ext cx="48006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t>
            </a:r>
            <a:r>
              <a:rPr kumimoji="0" lang="en-US" sz="2000" i="0" u="none" strike="noStrike" kern="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Goto</a:t>
            </a: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the following location</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Lat: 32°40’000” N</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Lon: 117°14’000”W</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Display your layer</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Open the menu that allows you to select the sensor for ship’s position (remember how?)</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 “Man” for sensor</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Manually input ship position</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32°42’00”N</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117°13’55”W</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2000" b="0" i="0" u="none" strike="noStrike" kern="0" cap="none" spc="0" normalizeH="0" baseline="0" noProof="0" dirty="0">
              <a:ln>
                <a:noFill/>
              </a:ln>
              <a:solidFill>
                <a:srgbClr val="2D2D8A"/>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2A8F967C-5834-4CAE-AF12-38B32BBF7048}"/>
              </a:ext>
            </a:extLst>
          </p:cNvPr>
          <p:cNvPicPr>
            <a:picLocks noChangeAspect="1"/>
          </p:cNvPicPr>
          <p:nvPr/>
        </p:nvPicPr>
        <p:blipFill>
          <a:blip r:embed="rId5"/>
          <a:stretch>
            <a:fillRect/>
          </a:stretch>
        </p:blipFill>
        <p:spPr>
          <a:xfrm>
            <a:off x="6400800" y="1066800"/>
            <a:ext cx="1979775" cy="5681625"/>
          </a:xfrm>
          <a:prstGeom prst="rect">
            <a:avLst/>
          </a:prstGeom>
        </p:spPr>
      </p:pic>
    </p:spTree>
    <p:extLst>
      <p:ext uri="{BB962C8B-B14F-4D97-AF65-F5344CB8AC3E}">
        <p14:creationId xmlns:p14="http://schemas.microsoft.com/office/powerpoint/2010/main" val="97283402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VMS Main Display</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BD7FBA1-B77B-4E33-97BA-94B0A8C26ADF}"/>
              </a:ext>
            </a:extLst>
          </p:cNvPr>
          <p:cNvPicPr>
            <a:picLocks noChangeAspect="1"/>
          </p:cNvPicPr>
          <p:nvPr/>
        </p:nvPicPr>
        <p:blipFill>
          <a:blip r:embed="rId5"/>
          <a:stretch>
            <a:fillRect/>
          </a:stretch>
        </p:blipFill>
        <p:spPr>
          <a:xfrm>
            <a:off x="1785886" y="1807746"/>
            <a:ext cx="5572227" cy="4493141"/>
          </a:xfrm>
          <a:prstGeom prst="rect">
            <a:avLst/>
          </a:prstGeom>
        </p:spPr>
      </p:pic>
    </p:spTree>
    <p:extLst>
      <p:ext uri="{BB962C8B-B14F-4D97-AF65-F5344CB8AC3E}">
        <p14:creationId xmlns:p14="http://schemas.microsoft.com/office/powerpoint/2010/main" val="99556308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Selecting NAVAIDs</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5" name="Content Placeholder 4">
            <a:extLst>
              <a:ext uri="{FF2B5EF4-FFF2-40B4-BE49-F238E27FC236}">
                <a16:creationId xmlns:a16="http://schemas.microsoft.com/office/drawing/2014/main" id="{53320FFD-E47C-4F56-B834-31EE0F7C0475}"/>
              </a:ext>
            </a:extLst>
          </p:cNvPr>
          <p:cNvSpPr txBox="1">
            <a:spLocks/>
          </p:cNvSpPr>
          <p:nvPr/>
        </p:nvSpPr>
        <p:spPr bwMode="auto">
          <a:xfrm>
            <a:off x="76200" y="1752601"/>
            <a:ext cx="54102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Open “Line of Position” pop-up window</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“Show Menu” </a:t>
            </a: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 “</a:t>
            </a:r>
            <a:r>
              <a:rPr kumimoji="0" lang="en-US" sz="2000" i="0" u="none" strike="noStrike" kern="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NavTools</a:t>
            </a: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  “Line of Position”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Select the “Local </a:t>
            </a:r>
            <a:r>
              <a:rPr kumimoji="0" lang="en-US" sz="2000" i="0" u="none" strike="noStrike" kern="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Navaids</a:t>
            </a: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 tab to begin an automatic chart query of available NAVAIDs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Select which NAVAIDs you want to use for your fix by clicking the check box next to each available NAVAID</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Select “Activate Selected LOPs”</a:t>
            </a:r>
          </a:p>
        </p:txBody>
      </p:sp>
      <p:pic>
        <p:nvPicPr>
          <p:cNvPr id="16" name="Picture 15">
            <a:extLst>
              <a:ext uri="{FF2B5EF4-FFF2-40B4-BE49-F238E27FC236}">
                <a16:creationId xmlns:a16="http://schemas.microsoft.com/office/drawing/2014/main" id="{71F8210E-C99B-45BA-8E0E-5F3986A1FDE0}"/>
              </a:ext>
            </a:extLst>
          </p:cNvPr>
          <p:cNvPicPr>
            <a:picLocks noChangeAspect="1"/>
          </p:cNvPicPr>
          <p:nvPr/>
        </p:nvPicPr>
        <p:blipFill>
          <a:blip r:embed="rId5"/>
          <a:stretch>
            <a:fillRect/>
          </a:stretch>
        </p:blipFill>
        <p:spPr>
          <a:xfrm>
            <a:off x="6553200" y="1066800"/>
            <a:ext cx="2099776" cy="5772150"/>
          </a:xfrm>
          <a:prstGeom prst="rect">
            <a:avLst/>
          </a:prstGeom>
        </p:spPr>
      </p:pic>
    </p:spTree>
    <p:extLst>
      <p:ext uri="{BB962C8B-B14F-4D97-AF65-F5344CB8AC3E}">
        <p14:creationId xmlns:p14="http://schemas.microsoft.com/office/powerpoint/2010/main" val="153056783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Creating a Line of Position</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5" name="Content Placeholder 4">
            <a:extLst>
              <a:ext uri="{FF2B5EF4-FFF2-40B4-BE49-F238E27FC236}">
                <a16:creationId xmlns:a16="http://schemas.microsoft.com/office/drawing/2014/main" id="{7AF77556-728B-4467-BF6D-5784E3FAD09A}"/>
              </a:ext>
            </a:extLst>
          </p:cNvPr>
          <p:cNvSpPr txBox="1">
            <a:spLocks/>
          </p:cNvSpPr>
          <p:nvPr/>
        </p:nvSpPr>
        <p:spPr bwMode="auto">
          <a:xfrm>
            <a:off x="76200" y="1752601"/>
            <a:ext cx="3962400" cy="48005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All selected NAVAIDs will populate under the LOP tab</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Manually</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 “Manual” from the drop-down menu next to desired NAVAID</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Enter manual bearing/ range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Automatically</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Select “Predicted” from the drop-down menu next to desired NAVAID</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The system </a:t>
            </a:r>
            <a:r>
              <a:rPr kumimoji="0" lang="en-US" sz="2000" i="0" u="none" strike="noStrike" kern="0" cap="none" spc="0" normalizeH="0" baseline="0" noProof="0" dirty="0" err="1">
                <a:ln>
                  <a:noFill/>
                </a:ln>
                <a:solidFill>
                  <a:schemeClr val="tx1"/>
                </a:solidFill>
                <a:effectLst/>
                <a:uLnTx/>
                <a:uFillTx/>
                <a:latin typeface="Times New Roman" panose="02020603050405020304" pitchFamily="18" charset="0"/>
                <a:cs typeface="Times New Roman" panose="02020603050405020304" pitchFamily="18" charset="0"/>
              </a:rPr>
              <a:t>automacially</a:t>
            </a: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fills in bearing/ range</a:t>
            </a:r>
          </a:p>
          <a:p>
            <a:pPr marL="457200" marR="0" lvl="1" indent="0" algn="l" defTabSz="914400" rtl="0" eaLnBrk="1" fontAlgn="base" latinLnBrk="0" hangingPunct="1">
              <a:lnSpc>
                <a:spcPct val="100000"/>
              </a:lnSpc>
              <a:spcBef>
                <a:spcPct val="20000"/>
              </a:spcBef>
              <a:spcAft>
                <a:spcPct val="0"/>
              </a:spcAft>
              <a:buClrTx/>
              <a:buSzTx/>
              <a:buFontTx/>
              <a:buNone/>
              <a:tabLst/>
              <a:defRPr/>
            </a:pPr>
            <a:endParaRPr kumimoji="0" lang="en-US" sz="2000" b="0" i="0" u="none" strike="noStrike" kern="0" cap="none" spc="0" normalizeH="0" baseline="0" noProof="0" dirty="0">
              <a:ln>
                <a:noFill/>
              </a:ln>
              <a:solidFill>
                <a:srgbClr val="2D2D8A"/>
              </a:solidFill>
              <a:effectLst/>
              <a:uLnTx/>
              <a:uFillTx/>
              <a:latin typeface="Arial"/>
            </a:endParaRPr>
          </a:p>
        </p:txBody>
      </p:sp>
      <p:pic>
        <p:nvPicPr>
          <p:cNvPr id="16" name="Picture 15">
            <a:extLst>
              <a:ext uri="{FF2B5EF4-FFF2-40B4-BE49-F238E27FC236}">
                <a16:creationId xmlns:a16="http://schemas.microsoft.com/office/drawing/2014/main" id="{37128EB7-4995-4A0D-8667-9AA68D305187}"/>
              </a:ext>
            </a:extLst>
          </p:cNvPr>
          <p:cNvPicPr>
            <a:picLocks noChangeAspect="1"/>
          </p:cNvPicPr>
          <p:nvPr/>
        </p:nvPicPr>
        <p:blipFill>
          <a:blip r:embed="rId5"/>
          <a:stretch>
            <a:fillRect/>
          </a:stretch>
        </p:blipFill>
        <p:spPr>
          <a:xfrm>
            <a:off x="5943600" y="1066800"/>
            <a:ext cx="2944950" cy="5588001"/>
          </a:xfrm>
          <a:prstGeom prst="rect">
            <a:avLst/>
          </a:prstGeom>
        </p:spPr>
      </p:pic>
    </p:spTree>
    <p:extLst>
      <p:ext uri="{BB962C8B-B14F-4D97-AF65-F5344CB8AC3E}">
        <p14:creationId xmlns:p14="http://schemas.microsoft.com/office/powerpoint/2010/main" val="27036624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Calculating a Fix</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5" name="Content Placeholder 4">
            <a:extLst>
              <a:ext uri="{FF2B5EF4-FFF2-40B4-BE49-F238E27FC236}">
                <a16:creationId xmlns:a16="http://schemas.microsoft.com/office/drawing/2014/main" id="{6F4F3631-7141-4982-BD4A-879F2EE91EA4}"/>
              </a:ext>
            </a:extLst>
          </p:cNvPr>
          <p:cNvSpPr txBox="1">
            <a:spLocks/>
          </p:cNvSpPr>
          <p:nvPr/>
        </p:nvSpPr>
        <p:spPr bwMode="auto">
          <a:xfrm>
            <a:off x="76200" y="1752601"/>
            <a:ext cx="55626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Click the “Calc Fix” button on the bottom of the LOP menu</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Enter in quality of fix based on “Difference” box.</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Difference display shows the difference between the calculated LOP position and the active sensor value.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Accept fix to display the fix on your chart</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Reject the fix to reset the LOP menu</a:t>
            </a:r>
          </a:p>
        </p:txBody>
      </p:sp>
      <p:pic>
        <p:nvPicPr>
          <p:cNvPr id="16" name="Picture 15">
            <a:extLst>
              <a:ext uri="{FF2B5EF4-FFF2-40B4-BE49-F238E27FC236}">
                <a16:creationId xmlns:a16="http://schemas.microsoft.com/office/drawing/2014/main" id="{995BBF7A-3296-4C79-A4A7-AB621EF28078}"/>
              </a:ext>
            </a:extLst>
          </p:cNvPr>
          <p:cNvPicPr>
            <a:picLocks noChangeAspect="1"/>
          </p:cNvPicPr>
          <p:nvPr/>
        </p:nvPicPr>
        <p:blipFill>
          <a:blip r:embed="rId5"/>
          <a:stretch>
            <a:fillRect/>
          </a:stretch>
        </p:blipFill>
        <p:spPr>
          <a:xfrm>
            <a:off x="5943600" y="1066800"/>
            <a:ext cx="2430272" cy="5607050"/>
          </a:xfrm>
          <a:prstGeom prst="rect">
            <a:avLst/>
          </a:prstGeom>
        </p:spPr>
      </p:pic>
    </p:spTree>
    <p:extLst>
      <p:ext uri="{BB962C8B-B14F-4D97-AF65-F5344CB8AC3E}">
        <p14:creationId xmlns:p14="http://schemas.microsoft.com/office/powerpoint/2010/main" val="203523493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9;p4">
            <a:extLst>
              <a:ext uri="{FF2B5EF4-FFF2-40B4-BE49-F238E27FC236}">
                <a16:creationId xmlns:a16="http://schemas.microsoft.com/office/drawing/2014/main" id="{7E8654F8-3398-441A-9062-06118B5C60BF}"/>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Route Monitoring</a:t>
            </a:r>
          </a:p>
        </p:txBody>
      </p:sp>
      <p:sp>
        <p:nvSpPr>
          <p:cNvPr id="3" name="Rectangle 2">
            <a:extLst>
              <a:ext uri="{FF2B5EF4-FFF2-40B4-BE49-F238E27FC236}">
                <a16:creationId xmlns:a16="http://schemas.microsoft.com/office/drawing/2014/main" id="{4A2D44B5-35FC-497F-81A3-0B07E5A9D343}"/>
              </a:ext>
            </a:extLst>
          </p:cNvPr>
          <p:cNvSpPr/>
          <p:nvPr/>
        </p:nvSpPr>
        <p:spPr>
          <a:xfrm>
            <a:off x="2286000" y="-7081569"/>
            <a:ext cx="4572000" cy="3046988"/>
          </a:xfrm>
          <a:prstGeom prst="rect">
            <a:avLst/>
          </a:prstGeom>
        </p:spPr>
        <p:txBody>
          <a:bodyPr>
            <a:spAutoFit/>
          </a:bodyPr>
          <a:lstStyle/>
          <a:p>
            <a:r>
              <a:rPr lang="en-US" sz="1600" dirty="0">
                <a:latin typeface="Times New Roman" panose="02020603050405020304" pitchFamily="18" charset="0"/>
                <a:cs typeface="Times New Roman" panose="02020603050405020304" pitchFamily="18" charset="0"/>
              </a:rPr>
              <a:t>We can offset the chart left, right, up, or down by clicking near the edge of the chart display (the cursor will change into an arrow).</a:t>
            </a:r>
          </a:p>
          <a:p>
            <a:r>
              <a:rPr lang="en-US" sz="1600" dirty="0">
                <a:latin typeface="Times New Roman" panose="02020603050405020304" pitchFamily="18" charset="0"/>
                <a:cs typeface="Times New Roman" panose="02020603050405020304" pitchFamily="18" charset="0"/>
              </a:rPr>
              <a:t>To center the chart on a specific position, select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on the lower toolbar to open the “</a:t>
            </a:r>
            <a:r>
              <a:rPr lang="en-US" sz="1600" dirty="0" err="1">
                <a:latin typeface="Times New Roman" panose="02020603050405020304" pitchFamily="18" charset="0"/>
                <a:cs typeface="Times New Roman" panose="02020603050405020304" pitchFamily="18" charset="0"/>
              </a:rPr>
              <a:t>Goto</a:t>
            </a:r>
            <a:r>
              <a:rPr lang="en-US" sz="1600" dirty="0">
                <a:latin typeface="Times New Roman" panose="02020603050405020304" pitchFamily="18" charset="0"/>
                <a:cs typeface="Times New Roman" panose="02020603050405020304" pitchFamily="18" charset="0"/>
              </a:rPr>
              <a:t>” pop-up window.</a:t>
            </a:r>
          </a:p>
          <a:p>
            <a:r>
              <a:rPr lang="en-US" sz="1600" dirty="0">
                <a:latin typeface="Times New Roman" panose="02020603050405020304" pitchFamily="18" charset="0"/>
                <a:cs typeface="Times New Roman" panose="02020603050405020304" pitchFamily="18" charset="0"/>
              </a:rPr>
              <a:t>Enter desired latitude and longitude and select “Go” to offset the chart display on the position.</a:t>
            </a:r>
          </a:p>
          <a:p>
            <a:r>
              <a:rPr lang="en-US" sz="1600" dirty="0">
                <a:latin typeface="Times New Roman" panose="02020603050405020304" pitchFamily="18" charset="0"/>
                <a:cs typeface="Times New Roman" panose="02020603050405020304" pitchFamily="18" charset="0"/>
              </a:rPr>
              <a:t>Enter the following coordinates:</a:t>
            </a:r>
          </a:p>
          <a:p>
            <a:pPr lvl="1"/>
            <a:r>
              <a:rPr lang="en-US" sz="1600" dirty="0">
                <a:latin typeface="Times New Roman" panose="02020603050405020304" pitchFamily="18" charset="0"/>
                <a:cs typeface="Times New Roman" panose="02020603050405020304" pitchFamily="18" charset="0"/>
              </a:rPr>
              <a:t>Lat: 32°40’000” N</a:t>
            </a:r>
          </a:p>
          <a:p>
            <a:pPr lvl="1"/>
            <a:r>
              <a:rPr lang="en-US" sz="1600" dirty="0">
                <a:latin typeface="Times New Roman" panose="02020603050405020304" pitchFamily="18" charset="0"/>
                <a:cs typeface="Times New Roman" panose="02020603050405020304" pitchFamily="18" charset="0"/>
              </a:rPr>
              <a:t>Lon: 117°14’000”W</a:t>
            </a:r>
          </a:p>
          <a:p>
            <a:r>
              <a:rPr lang="en-US" sz="1600" dirty="0">
                <a:latin typeface="Times New Roman" panose="02020603050405020304" pitchFamily="18" charset="0"/>
                <a:cs typeface="Times New Roman" panose="02020603050405020304" pitchFamily="18" charset="0"/>
              </a:rPr>
              <a:t>What area is your chart now centered on?</a:t>
            </a:r>
          </a:p>
        </p:txBody>
      </p:sp>
      <p:sp>
        <p:nvSpPr>
          <p:cNvPr id="15" name="Content Placeholder 4">
            <a:extLst>
              <a:ext uri="{FF2B5EF4-FFF2-40B4-BE49-F238E27FC236}">
                <a16:creationId xmlns:a16="http://schemas.microsoft.com/office/drawing/2014/main" id="{3F674B27-21B4-47E8-AFF4-0D15FB9C389F}"/>
              </a:ext>
            </a:extLst>
          </p:cNvPr>
          <p:cNvSpPr txBox="1">
            <a:spLocks/>
          </p:cNvSpPr>
          <p:nvPr/>
        </p:nvSpPr>
        <p:spPr bwMode="auto">
          <a:xfrm>
            <a:off x="76200" y="1752601"/>
            <a:ext cx="5181600" cy="44957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chemeClr val="accent6"/>
                </a:solidFill>
                <a:latin typeface="+mn-lt"/>
                <a:ea typeface="+mn-ea"/>
                <a:cs typeface="+mn-cs"/>
              </a:defRPr>
            </a:lvl1pPr>
            <a:lvl2pPr marL="742950" indent="-285750" algn="l" rtl="0" fontAlgn="base">
              <a:spcBef>
                <a:spcPct val="20000"/>
              </a:spcBef>
              <a:spcAft>
                <a:spcPct val="0"/>
              </a:spcAft>
              <a:buChar char="–"/>
              <a:defRPr sz="2000">
                <a:solidFill>
                  <a:schemeClr val="accent6"/>
                </a:solidFill>
                <a:latin typeface="+mn-lt"/>
              </a:defRPr>
            </a:lvl2pPr>
            <a:lvl3pPr marL="1143000" indent="-228600" algn="l" rtl="0" fontAlgn="base">
              <a:spcBef>
                <a:spcPct val="20000"/>
              </a:spcBef>
              <a:spcAft>
                <a:spcPct val="0"/>
              </a:spcAft>
              <a:buChar char="•"/>
              <a:defRPr sz="2000">
                <a:solidFill>
                  <a:schemeClr val="accent6"/>
                </a:solidFill>
                <a:latin typeface="+mn-lt"/>
              </a:defRPr>
            </a:lvl3pPr>
            <a:lvl4pPr marL="1600200" indent="-228600" algn="l" rtl="0" fontAlgn="base">
              <a:spcBef>
                <a:spcPct val="20000"/>
              </a:spcBef>
              <a:spcAft>
                <a:spcPct val="0"/>
              </a:spcAft>
              <a:buChar char="–"/>
              <a:defRPr sz="2000">
                <a:solidFill>
                  <a:schemeClr val="accent6"/>
                </a:solidFill>
                <a:latin typeface="+mn-lt"/>
              </a:defRPr>
            </a:lvl4pPr>
            <a:lvl5pPr marL="2057400" indent="-228600" algn="l" rtl="0" fontAlgn="base">
              <a:spcBef>
                <a:spcPct val="20000"/>
              </a:spcBef>
              <a:spcAft>
                <a:spcPct val="0"/>
              </a:spcAft>
              <a:buChar char="»"/>
              <a:defRPr sz="2000">
                <a:solidFill>
                  <a:schemeClr val="accent6"/>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To monitor your route:</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“Show Menu” </a:t>
            </a: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 “Routes”  “Monitor Route”  “Load Route”  Select your route.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Wingdings" panose="05000000000000000000" pitchFamily="2" charset="2"/>
              </a:rPr>
              <a:t>Input manual COG, Heading, and SOG to view how the values change.</a:t>
            </a:r>
            <a:endParaRPr kumimoji="0" lang="en-US" sz="200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6D0F653A-B5F1-44CA-A4DF-A1A4432CDE0A}"/>
              </a:ext>
            </a:extLst>
          </p:cNvPr>
          <p:cNvPicPr>
            <a:picLocks noChangeAspect="1"/>
          </p:cNvPicPr>
          <p:nvPr/>
        </p:nvPicPr>
        <p:blipFill>
          <a:blip r:embed="rId5"/>
          <a:stretch>
            <a:fillRect/>
          </a:stretch>
        </p:blipFill>
        <p:spPr>
          <a:xfrm>
            <a:off x="6629400" y="1066800"/>
            <a:ext cx="1694233" cy="5457825"/>
          </a:xfrm>
          <a:prstGeom prst="rect">
            <a:avLst/>
          </a:prstGeom>
        </p:spPr>
      </p:pic>
    </p:spTree>
    <p:extLst>
      <p:ext uri="{BB962C8B-B14F-4D97-AF65-F5344CB8AC3E}">
        <p14:creationId xmlns:p14="http://schemas.microsoft.com/office/powerpoint/2010/main" val="120665312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821AFF-53EE-456E-AB13-B6B7478DC25A}"/>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nvPr>
        </p:nvGraphicFramePr>
        <p:xfrm>
          <a:off x="0" y="1676400"/>
          <a:ext cx="9143999" cy="9485506"/>
        </p:xfrm>
        <a:graphic>
          <a:graphicData uri="http://schemas.openxmlformats.org/drawingml/2006/table">
            <a:tbl>
              <a:tblPr firstRow="1" firstCol="1" bandRow="1">
                <a:tableStyleId>{5C22544A-7EE6-4342-B048-85BDC9FD1C3A}</a:tableStyleId>
              </a:tblPr>
              <a:tblGrid>
                <a:gridCol w="9143999">
                  <a:extLst>
                    <a:ext uri="{9D8B030D-6E8A-4147-A177-3AD203B41FA5}">
                      <a16:colId xmlns:a16="http://schemas.microsoft.com/office/drawing/2014/main" val="460837169"/>
                    </a:ext>
                  </a:extLst>
                </a:gridCol>
              </a:tblGrid>
              <a:tr h="236966">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B w="38100" cmpd="sng">
                      <a:noFill/>
                    </a:lnB>
                    <a:noFill/>
                  </a:tcPr>
                </a:tc>
                <a:extLst>
                  <a:ext uri="{0D108BD9-81ED-4DB2-BD59-A6C34878D82A}">
                    <a16:rowId xmlns:a16="http://schemas.microsoft.com/office/drawing/2014/main" val="2697198505"/>
                  </a:ext>
                </a:extLst>
              </a:tr>
              <a:tr h="4620833">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1 - UNDERSTAND the Display and Basic Functions of VMS.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      a. Sensors data and display (SOG, STW, HDG, COG, MOB etc.)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2 - UNDERSTAND the sensor sources and identify valid and invalid sensors.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3 - UNDERSTAND all toolbars and Main Menu options.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4 - UNDERSTAND and set up all Feature Settings IAW SEANAV Navigation Standards.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5 - USE </a:t>
                      </a:r>
                      <a:r>
                        <a:rPr lang="en-US" sz="1800" dirty="0" err="1">
                          <a:solidFill>
                            <a:schemeClr val="tx1"/>
                          </a:solidFill>
                          <a:effectLst/>
                          <a:latin typeface="Times New Roman" panose="02020603050405020304" pitchFamily="18" charset="0"/>
                          <a:cs typeface="Times New Roman" panose="02020603050405020304" pitchFamily="18" charset="0"/>
                        </a:rPr>
                        <a:t>GoTo</a:t>
                      </a:r>
                      <a:r>
                        <a:rPr lang="en-US" sz="1800" dirty="0">
                          <a:solidFill>
                            <a:schemeClr val="tx1"/>
                          </a:solidFill>
                          <a:effectLst/>
                          <a:latin typeface="Times New Roman" panose="02020603050405020304" pitchFamily="18" charset="0"/>
                          <a:cs typeface="Times New Roman" panose="02020603050405020304" pitchFamily="18" charset="0"/>
                        </a:rPr>
                        <a:t> to move to different locations on VMS.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6 - IDENTIFY and load a chart, and understand chart scales.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7 - UNDERSTAND anchoring procedures and considerations.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8 - UNDERSTAND Critical Points, how to input them, and when they should be utilized.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9 - IDENTIFY Chart categories used in VMS and know how to read a DNC name.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10 - OPERATE Various Navigation Tools.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      a. Perform Man-Overboard Procedures</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      b. Lines of Position</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      c. Anchoring</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    </a:t>
                      </a: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r h="4620833">
                <a:tc>
                  <a:txBody>
                    <a:bodyPr/>
                    <a:lstStyle/>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5036550"/>
                  </a:ext>
                </a:extLst>
              </a:tr>
            </a:tbl>
          </a:graphicData>
        </a:graphic>
      </p:graphicFrame>
    </p:spTree>
    <p:extLst>
      <p:ext uri="{BB962C8B-B14F-4D97-AF65-F5344CB8AC3E}">
        <p14:creationId xmlns:p14="http://schemas.microsoft.com/office/powerpoint/2010/main" val="27711226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821AFF-53EE-456E-AB13-B6B7478DC25A}"/>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nvPr>
        </p:nvGraphicFramePr>
        <p:xfrm>
          <a:off x="0" y="1676400"/>
          <a:ext cx="9143999" cy="9485506"/>
        </p:xfrm>
        <a:graphic>
          <a:graphicData uri="http://schemas.openxmlformats.org/drawingml/2006/table">
            <a:tbl>
              <a:tblPr firstRow="1" firstCol="1" bandRow="1">
                <a:tableStyleId>{5C22544A-7EE6-4342-B048-85BDC9FD1C3A}</a:tableStyleId>
              </a:tblPr>
              <a:tblGrid>
                <a:gridCol w="9143999">
                  <a:extLst>
                    <a:ext uri="{9D8B030D-6E8A-4147-A177-3AD203B41FA5}">
                      <a16:colId xmlns:a16="http://schemas.microsoft.com/office/drawing/2014/main" val="460837169"/>
                    </a:ext>
                  </a:extLst>
                </a:gridCol>
              </a:tblGrid>
              <a:tr h="236966">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B w="38100" cmpd="sng">
                      <a:noFill/>
                    </a:lnB>
                    <a:noFill/>
                  </a:tcPr>
                </a:tc>
                <a:extLst>
                  <a:ext uri="{0D108BD9-81ED-4DB2-BD59-A6C34878D82A}">
                    <a16:rowId xmlns:a16="http://schemas.microsoft.com/office/drawing/2014/main" val="2697198505"/>
                  </a:ext>
                </a:extLst>
              </a:tr>
              <a:tr h="4620833">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11 - OPERATE appropriate settings in the Safety Configuration Menu.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12 - USE Query Chart function.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13 - USE chart menu to create a new layer.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14 - ESTABLISH visual and RADAR NAVAIDS by creating a Layer under Manual Chart Update.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15 - USE the Route Editor to create, and save a Route Plan/NAV Plan.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Enter Critical Points to coincide with Required Actions/Reports</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16 - MAKE chart corrections to a digital nautical chart (DNC).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17 - EXPLAIN &amp; Identify the Cross Track Error.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18 - LOAD a Route Plan.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19 - CREATE, save, load, start, stop and clear a Navigation Plan.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20 - UNDERSTAND the functions of Route Monitoring. </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r h="4620833">
                <a:tc>
                  <a:txBody>
                    <a:bodyPr/>
                    <a:lstStyle/>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5036550"/>
                  </a:ext>
                </a:extLst>
              </a:tr>
            </a:tbl>
          </a:graphicData>
        </a:graphic>
      </p:graphicFrame>
    </p:spTree>
    <p:extLst>
      <p:ext uri="{BB962C8B-B14F-4D97-AF65-F5344CB8AC3E}">
        <p14:creationId xmlns:p14="http://schemas.microsoft.com/office/powerpoint/2010/main" val="242957897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Questions?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3835D5E-4AEF-48D3-8C6D-4C49494E2A7F}"/>
              </a:ext>
            </a:extLst>
          </p:cNvPr>
          <p:cNvPicPr>
            <a:picLocks noChangeAspect="1"/>
          </p:cNvPicPr>
          <p:nvPr/>
        </p:nvPicPr>
        <p:blipFill>
          <a:blip r:embed="rId5"/>
          <a:stretch>
            <a:fillRect/>
          </a:stretch>
        </p:blipFill>
        <p:spPr>
          <a:xfrm>
            <a:off x="914400" y="1885775"/>
            <a:ext cx="7125256" cy="3998561"/>
          </a:xfrm>
          <a:prstGeom prst="rect">
            <a:avLst/>
          </a:prstGeom>
        </p:spPr>
      </p:pic>
    </p:spTree>
    <p:extLst>
      <p:ext uri="{BB962C8B-B14F-4D97-AF65-F5344CB8AC3E}">
        <p14:creationId xmlns:p14="http://schemas.microsoft.com/office/powerpoint/2010/main" val="160786541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VMS Upper Toolbar</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6DA404E-58EB-48EB-8A80-3E3054BAD736}"/>
              </a:ext>
            </a:extLst>
          </p:cNvPr>
          <p:cNvPicPr>
            <a:picLocks noChangeAspect="1"/>
          </p:cNvPicPr>
          <p:nvPr/>
        </p:nvPicPr>
        <p:blipFill>
          <a:blip r:embed="rId5"/>
          <a:stretch>
            <a:fillRect/>
          </a:stretch>
        </p:blipFill>
        <p:spPr>
          <a:xfrm>
            <a:off x="369960" y="1894740"/>
            <a:ext cx="8577815" cy="938865"/>
          </a:xfrm>
          <a:prstGeom prst="rect">
            <a:avLst/>
          </a:prstGeom>
        </p:spPr>
      </p:pic>
      <p:pic>
        <p:nvPicPr>
          <p:cNvPr id="4" name="Picture 3">
            <a:extLst>
              <a:ext uri="{FF2B5EF4-FFF2-40B4-BE49-F238E27FC236}">
                <a16:creationId xmlns:a16="http://schemas.microsoft.com/office/drawing/2014/main" id="{686D8C17-1F93-49E4-9C6A-7CA87E1EE3C0}"/>
              </a:ext>
            </a:extLst>
          </p:cNvPr>
          <p:cNvPicPr>
            <a:picLocks noChangeAspect="1"/>
          </p:cNvPicPr>
          <p:nvPr/>
        </p:nvPicPr>
        <p:blipFill>
          <a:blip r:embed="rId6"/>
          <a:stretch>
            <a:fillRect/>
          </a:stretch>
        </p:blipFill>
        <p:spPr>
          <a:xfrm>
            <a:off x="494938" y="3192318"/>
            <a:ext cx="8327858" cy="938865"/>
          </a:xfrm>
          <a:prstGeom prst="rect">
            <a:avLst/>
          </a:prstGeom>
        </p:spPr>
      </p:pic>
      <p:pic>
        <p:nvPicPr>
          <p:cNvPr id="6" name="Picture 5">
            <a:extLst>
              <a:ext uri="{FF2B5EF4-FFF2-40B4-BE49-F238E27FC236}">
                <a16:creationId xmlns:a16="http://schemas.microsoft.com/office/drawing/2014/main" id="{15F61458-32A6-4C77-BB2B-ACC2DB1B7A31}"/>
              </a:ext>
            </a:extLst>
          </p:cNvPr>
          <p:cNvPicPr>
            <a:picLocks noChangeAspect="1"/>
          </p:cNvPicPr>
          <p:nvPr/>
        </p:nvPicPr>
        <p:blipFill>
          <a:blip r:embed="rId7"/>
          <a:stretch>
            <a:fillRect/>
          </a:stretch>
        </p:blipFill>
        <p:spPr>
          <a:xfrm>
            <a:off x="848537" y="4489896"/>
            <a:ext cx="7620660" cy="1896020"/>
          </a:xfrm>
          <a:prstGeom prst="rect">
            <a:avLst/>
          </a:prstGeom>
        </p:spPr>
      </p:pic>
    </p:spTree>
    <p:extLst>
      <p:ext uri="{BB962C8B-B14F-4D97-AF65-F5344CB8AC3E}">
        <p14:creationId xmlns:p14="http://schemas.microsoft.com/office/powerpoint/2010/main" val="305969581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VMS Upper Toolbar</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AE7331B-37CD-4DDA-8A56-72943DCD8040}"/>
              </a:ext>
            </a:extLst>
          </p:cNvPr>
          <p:cNvPicPr>
            <a:picLocks noChangeAspect="1"/>
          </p:cNvPicPr>
          <p:nvPr/>
        </p:nvPicPr>
        <p:blipFill>
          <a:blip r:embed="rId5"/>
          <a:stretch>
            <a:fillRect/>
          </a:stretch>
        </p:blipFill>
        <p:spPr>
          <a:xfrm>
            <a:off x="914400" y="1672607"/>
            <a:ext cx="7367111" cy="4777388"/>
          </a:xfrm>
          <a:prstGeom prst="rect">
            <a:avLst/>
          </a:prstGeom>
        </p:spPr>
      </p:pic>
    </p:spTree>
    <p:extLst>
      <p:ext uri="{BB962C8B-B14F-4D97-AF65-F5344CB8AC3E}">
        <p14:creationId xmlns:p14="http://schemas.microsoft.com/office/powerpoint/2010/main" val="106015429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80005-86A2-4866-9913-B04DE54EC570}"/>
              </a:ext>
            </a:extLst>
          </p:cNvPr>
          <p:cNvPicPr>
            <a:picLocks noChangeAspect="1"/>
          </p:cNvPicPr>
          <p:nvPr/>
        </p:nvPicPr>
        <p:blipFill>
          <a:blip r:embed="rId3"/>
          <a:stretch>
            <a:fillRect/>
          </a:stretch>
        </p:blipFill>
        <p:spPr>
          <a:xfrm>
            <a:off x="0" y="0"/>
            <a:ext cx="9144000" cy="1676400"/>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VMS Lower Toolbar</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F1C2825-A727-4000-972C-E4EC39E957A8}"/>
              </a:ext>
            </a:extLst>
          </p:cNvPr>
          <p:cNvPicPr>
            <a:picLocks noChangeAspect="1"/>
          </p:cNvPicPr>
          <p:nvPr/>
        </p:nvPicPr>
        <p:blipFill>
          <a:blip r:embed="rId5"/>
          <a:stretch>
            <a:fillRect/>
          </a:stretch>
        </p:blipFill>
        <p:spPr>
          <a:xfrm>
            <a:off x="383942" y="1894740"/>
            <a:ext cx="8425402" cy="609653"/>
          </a:xfrm>
          <a:prstGeom prst="rect">
            <a:avLst/>
          </a:prstGeom>
        </p:spPr>
      </p:pic>
      <p:pic>
        <p:nvPicPr>
          <p:cNvPr id="4" name="Picture 3">
            <a:extLst>
              <a:ext uri="{FF2B5EF4-FFF2-40B4-BE49-F238E27FC236}">
                <a16:creationId xmlns:a16="http://schemas.microsoft.com/office/drawing/2014/main" id="{5C683C19-DA3E-4702-8C88-010895EF4108}"/>
              </a:ext>
            </a:extLst>
          </p:cNvPr>
          <p:cNvPicPr>
            <a:picLocks noChangeAspect="1"/>
          </p:cNvPicPr>
          <p:nvPr/>
        </p:nvPicPr>
        <p:blipFill>
          <a:blip r:embed="rId6"/>
          <a:stretch>
            <a:fillRect/>
          </a:stretch>
        </p:blipFill>
        <p:spPr>
          <a:xfrm>
            <a:off x="508664" y="2722733"/>
            <a:ext cx="8126672" cy="609653"/>
          </a:xfrm>
          <a:prstGeom prst="rect">
            <a:avLst/>
          </a:prstGeom>
        </p:spPr>
      </p:pic>
      <p:pic>
        <p:nvPicPr>
          <p:cNvPr id="6" name="Picture 5">
            <a:extLst>
              <a:ext uri="{FF2B5EF4-FFF2-40B4-BE49-F238E27FC236}">
                <a16:creationId xmlns:a16="http://schemas.microsoft.com/office/drawing/2014/main" id="{A528B9AC-2F6F-479E-98BF-A11AD030462B}"/>
              </a:ext>
            </a:extLst>
          </p:cNvPr>
          <p:cNvPicPr>
            <a:picLocks noChangeAspect="1"/>
          </p:cNvPicPr>
          <p:nvPr/>
        </p:nvPicPr>
        <p:blipFill>
          <a:blip r:embed="rId7"/>
          <a:stretch>
            <a:fillRect/>
          </a:stretch>
        </p:blipFill>
        <p:spPr>
          <a:xfrm>
            <a:off x="273947" y="3440952"/>
            <a:ext cx="8596105" cy="2975106"/>
          </a:xfrm>
          <a:prstGeom prst="rect">
            <a:avLst/>
          </a:prstGeom>
        </p:spPr>
      </p:pic>
    </p:spTree>
    <p:extLst>
      <p:ext uri="{BB962C8B-B14F-4D97-AF65-F5344CB8AC3E}">
        <p14:creationId xmlns:p14="http://schemas.microsoft.com/office/powerpoint/2010/main" val="393601451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2_Default Design">
  <a:themeElements>
    <a:clrScheme name="">
      <a:dk1>
        <a:srgbClr val="0033CC"/>
      </a:dk1>
      <a:lt1>
        <a:srgbClr val="FFFFFF"/>
      </a:lt1>
      <a:dk2>
        <a:srgbClr val="0033CC"/>
      </a:dk2>
      <a:lt2>
        <a:srgbClr val="000000"/>
      </a:lt2>
      <a:accent1>
        <a:srgbClr val="0033CC"/>
      </a:accent1>
      <a:accent2>
        <a:srgbClr val="0033CC"/>
      </a:accent2>
      <a:accent3>
        <a:srgbClr val="FFFFFF"/>
      </a:accent3>
      <a:accent4>
        <a:srgbClr val="002AAE"/>
      </a:accent4>
      <a:accent5>
        <a:srgbClr val="AAADE2"/>
      </a:accent5>
      <a:accent6>
        <a:srgbClr val="002DB9"/>
      </a:accent6>
      <a:hlink>
        <a:srgbClr val="FF0000"/>
      </a:hlink>
      <a:folHlink>
        <a:srgbClr val="0033CC"/>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Default Design 8">
        <a:dk1>
          <a:srgbClr val="000000"/>
        </a:dk1>
        <a:lt1>
          <a:srgbClr val="FFFFFF"/>
        </a:lt1>
        <a:dk2>
          <a:srgbClr val="404040"/>
        </a:dk2>
        <a:lt2>
          <a:srgbClr val="000000"/>
        </a:lt2>
        <a:accent1>
          <a:srgbClr val="2F2F2F"/>
        </a:accent1>
        <a:accent2>
          <a:srgbClr val="5F5F5F"/>
        </a:accent2>
        <a:accent3>
          <a:srgbClr val="AFAFAF"/>
        </a:accent3>
        <a:accent4>
          <a:srgbClr val="DADADA"/>
        </a:accent4>
        <a:accent5>
          <a:srgbClr val="ADADAD"/>
        </a:accent5>
        <a:accent6>
          <a:srgbClr val="555555"/>
        </a:accent6>
        <a:hlink>
          <a:srgbClr val="727272"/>
        </a:hlink>
        <a:folHlink>
          <a:srgbClr val="8F8F8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63960</TotalTime>
  <Words>8775</Words>
  <Application>Microsoft Office PowerPoint</Application>
  <PresentationFormat>On-screen Show (4:3)</PresentationFormat>
  <Paragraphs>969</Paragraphs>
  <Slides>66</Slides>
  <Notes>61</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66</vt:i4>
      </vt:variant>
    </vt:vector>
  </HeadingPairs>
  <TitlesOfParts>
    <vt:vector size="75" baseType="lpstr">
      <vt:lpstr>ＭＳ Ｐゴシック</vt:lpstr>
      <vt:lpstr>Arial</vt:lpstr>
      <vt:lpstr>Arial Narrow</vt:lpstr>
      <vt:lpstr>Calibri</vt:lpstr>
      <vt:lpstr>Times New Roman</vt:lpstr>
      <vt:lpstr>Wingdings</vt:lpstr>
      <vt:lpstr>2_Default Design</vt:lpstr>
      <vt:lpstr>Office Theme</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USNA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Commissioning / Graduation</dc:title>
  <dc:creator>Maintenance</dc:creator>
  <cp:lastModifiedBy>Wilhelm, Robert G LT USN USNA Annapolis</cp:lastModifiedBy>
  <cp:revision>2293</cp:revision>
  <cp:lastPrinted>2021-08-23T23:35:31Z</cp:lastPrinted>
  <dcterms:created xsi:type="dcterms:W3CDTF">2008-08-04T12:05:44Z</dcterms:created>
  <dcterms:modified xsi:type="dcterms:W3CDTF">2023-06-06T12:16:15Z</dcterms:modified>
</cp:coreProperties>
</file>